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93" r:id="rId1"/>
    <p:sldMasterId id="2147483718" r:id="rId2"/>
    <p:sldMasterId id="2147483737" r:id="rId3"/>
  </p:sldMasterIdLst>
  <p:notesMasterIdLst>
    <p:notesMasterId r:id="rId22"/>
  </p:notesMasterIdLst>
  <p:handoutMasterIdLst>
    <p:handoutMasterId r:id="rId23"/>
  </p:handoutMasterIdLst>
  <p:sldIdLst>
    <p:sldId id="354" r:id="rId4"/>
    <p:sldId id="337" r:id="rId5"/>
    <p:sldId id="347" r:id="rId6"/>
    <p:sldId id="355" r:id="rId7"/>
    <p:sldId id="348" r:id="rId8"/>
    <p:sldId id="404" r:id="rId9"/>
    <p:sldId id="356" r:id="rId10"/>
    <p:sldId id="357" r:id="rId11"/>
    <p:sldId id="358" r:id="rId12"/>
    <p:sldId id="405" r:id="rId13"/>
    <p:sldId id="359" r:id="rId14"/>
    <p:sldId id="360" r:id="rId15"/>
    <p:sldId id="410" r:id="rId16"/>
    <p:sldId id="411" r:id="rId17"/>
    <p:sldId id="407" r:id="rId18"/>
    <p:sldId id="406" r:id="rId19"/>
    <p:sldId id="408" r:id="rId20"/>
    <p:sldId id="409" r:id="rId21"/>
  </p:sldIdLst>
  <p:sldSz cx="12188825" cy="6858000"/>
  <p:notesSz cx="6858000" cy="9144000"/>
  <p:embeddedFontLst>
    <p:embeddedFont>
      <p:font typeface="Book Antiqua" pitchFamily="18" charset="0"/>
      <p:regular r:id="rId24"/>
      <p:bold r:id="rId25"/>
      <p:italic r:id="rId26"/>
      <p:boldItalic r:id="rId27"/>
    </p:embeddedFont>
    <p:embeddedFont>
      <p:font typeface="Wingdings 2" pitchFamily="18" charset="2"/>
      <p:regular r:id="rId28"/>
    </p:embeddedFont>
    <p:embeddedFont>
      <p:font typeface="Segoe UI" pitchFamily="34" charset="0"/>
      <p:regular r:id="rId29"/>
      <p:bold r:id="rId30"/>
      <p:italic r:id="rId31"/>
      <p:boldItalic r:id="rId32"/>
    </p:embeddedFont>
    <p:embeddedFont>
      <p:font typeface="Segoe Light" charset="0"/>
      <p:regular r:id="rId33"/>
      <p:italic r:id="rId34"/>
    </p:embeddedFont>
    <p:embeddedFont>
      <p:font typeface="Wingdings 3" pitchFamily="18" charset="2"/>
      <p:regular r:id="rId35"/>
    </p:embeddedFont>
    <p:embeddedFont>
      <p:font typeface="Consolas" pitchFamily="49" charset="0"/>
      <p:regular r:id="rId36"/>
      <p:bold r:id="rId37"/>
      <p:italic r:id="rId38"/>
      <p:boldItalic r:id="rId39"/>
    </p:embeddedFont>
  </p:embeddedFontLst>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531F"/>
    <a:srgbClr val="CFBC6B"/>
    <a:srgbClr val="C0A73E"/>
    <a:srgbClr val="9F8A33"/>
    <a:srgbClr val="429A16"/>
    <a:srgbClr val="FFFFFF"/>
    <a:srgbClr val="000000"/>
    <a:srgbClr val="F8F57B"/>
    <a:srgbClr val="59D01E"/>
    <a:srgbClr val="ACE5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45" autoAdjust="0"/>
    <p:restoredTop sz="89065" autoAdjust="0"/>
  </p:normalViewPr>
  <p:slideViewPr>
    <p:cSldViewPr snapToGrid="0">
      <p:cViewPr>
        <p:scale>
          <a:sx n="66" d="100"/>
          <a:sy n="66" d="100"/>
        </p:scale>
        <p:origin x="-102" y="-72"/>
      </p:cViewPr>
      <p:guideLst>
        <p:guide orient="horz" pos="144"/>
        <p:guide orient="horz" pos="1200"/>
        <p:guide orient="horz" pos="2736"/>
        <p:guide orient="horz" pos="4176"/>
        <p:guide orient="horz" pos="1488"/>
        <p:guide orient="horz" pos="912"/>
        <p:guide pos="3839"/>
        <p:guide pos="327"/>
        <p:guide pos="1190"/>
        <p:guide pos="7350"/>
        <p:guide pos="7063"/>
        <p:guide pos="611"/>
      </p:guideLst>
    </p:cSldViewPr>
  </p:slideViewPr>
  <p:notesTextViewPr>
    <p:cViewPr>
      <p:scale>
        <a:sx n="100" d="100"/>
        <a:sy n="100" d="100"/>
      </p:scale>
      <p:origin x="0" y="0"/>
    </p:cViewPr>
  </p:notesTextViewPr>
  <p:sorterViewPr>
    <p:cViewPr>
      <p:scale>
        <a:sx n="100" d="100"/>
        <a:sy n="100" d="100"/>
      </p:scale>
      <p:origin x="0" y="8352"/>
    </p:cViewPr>
  </p:sorterViewPr>
  <p:notesViewPr>
    <p:cSldViewPr snapToGrid="0" showGuides="1">
      <p:cViewPr varScale="1">
        <p:scale>
          <a:sx n="84" d="100"/>
          <a:sy n="84" d="100"/>
        </p:scale>
        <p:origin x="-308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font" Target="fonts/font11.fntdata"/><Relationship Id="rId42"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6.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8.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err="1">
                <a:latin typeface="Segoe UI" pitchFamily="34" charset="0"/>
              </a:rPr>
              <a:t>TechEd</a:t>
            </a:r>
            <a:r>
              <a:rPr lang="en-US" dirty="0">
                <a:latin typeface="Segoe UI" pitchFamily="34" charset="0"/>
              </a:rPr>
              <a:t> Europe 2010</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5/21/2012</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120796643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png>
</file>

<file path=ppt/media/image3.png>
</file>

<file path=ppt/media/image4.jpe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err="1" smtClean="0"/>
              <a:t>TechEd</a:t>
            </a:r>
            <a:r>
              <a:rPr lang="en-US" dirty="0" smtClean="0"/>
              <a:t> Europe 2010</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5/21/2012</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2252895765"/>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69965" y="1447802"/>
            <a:ext cx="10242549" cy="1523497"/>
          </a:xfrm>
        </p:spPr>
        <p:txBody>
          <a:bodyPr anchor="ctr">
            <a:noAutofit/>
          </a:bodyPr>
          <a:lstStyle>
            <a:lvl1pPr>
              <a:lnSpc>
                <a:spcPct val="90000"/>
              </a:lnSpc>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969963" y="3874829"/>
            <a:ext cx="10242551" cy="463255"/>
          </a:xfrm>
        </p:spPr>
        <p:txBody>
          <a:bodyPr>
            <a:noAutofit/>
          </a:bodyPr>
          <a:lstStyle>
            <a:lvl1pPr marL="0" indent="0" algn="l">
              <a:lnSpc>
                <a:spcPct val="90000"/>
              </a:lnSpc>
              <a:spcBef>
                <a:spcPts val="0"/>
              </a:spcBef>
              <a:buNone/>
              <a:defRPr sz="2800">
                <a:gradFill>
                  <a:gsLst>
                    <a:gs pos="0">
                      <a:schemeClr val="tx1"/>
                    </a:gs>
                    <a:gs pos="86000">
                      <a:schemeClr val="tx1"/>
                    </a:gs>
                  </a:gsLst>
                  <a:lin ang="5400000" scaled="0"/>
                </a:gra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1026" name="Picture 2" descr="\\server3\Restrict\FTP_Root\Clients\White_Whale\7-20683_TechEd_Europe_Template\TechEd_Europe_Keynote_Template\SFP_Art\PNG\TechEd_Europe_2010_Logo.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810114" y="298938"/>
            <a:ext cx="2004838" cy="9407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WALKIN - Prints in GRAYSCA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flip="none" rotWithShape="1">
                  <a:gsLst>
                    <a:gs pos="417">
                      <a:srgbClr val="FFFFFF"/>
                    </a:gs>
                    <a:gs pos="100000">
                      <a:srgbClr val="FFFFFF"/>
                    </a:gs>
                  </a:gsLst>
                  <a:lin ang="5400000" scaled="0"/>
                  <a:tileRect/>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3" y="1447800"/>
            <a:ext cx="11149013"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417">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3" y="1447800"/>
            <a:ext cx="11149013"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2" y="6238878"/>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5" y="1905002"/>
            <a:ext cx="11149012" cy="2108269"/>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562560" y="1371600"/>
            <a:ext cx="10969943"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smtClean="0"/>
              <a:t>Click to edit Master title style</a:t>
            </a:r>
            <a:endParaRPr kumimoji="0" lang="en-US"/>
          </a:p>
        </p:txBody>
      </p:sp>
      <p:sp>
        <p:nvSpPr>
          <p:cNvPr id="28" name="Date Placeholder 27"/>
          <p:cNvSpPr>
            <a:spLocks noGrp="1"/>
          </p:cNvSpPr>
          <p:nvPr>
            <p:ph type="dt" sz="half" idx="10"/>
          </p:nvPr>
        </p:nvSpPr>
        <p:spPr/>
        <p:txBody>
          <a:bodyPr/>
          <a:lstStyle/>
          <a:p>
            <a:fld id="{7CB97365-EBCA-4027-87D5-99FC1D4DF0BB}" type="datetimeFigureOut">
              <a:rPr lang="en-US" smtClean="0"/>
              <a:pPr/>
              <a:t>5/21/2012</a:t>
            </a:fld>
            <a:endParaRPr lang="en-US"/>
          </a:p>
        </p:txBody>
      </p:sp>
      <p:sp>
        <p:nvSpPr>
          <p:cNvPr id="17" name="Footer Placeholder 16"/>
          <p:cNvSpPr>
            <a:spLocks noGrp="1"/>
          </p:cNvSpPr>
          <p:nvPr>
            <p:ph type="ftr" sz="quarter" idx="11"/>
          </p:nvPr>
        </p:nvSpPr>
        <p:spPr/>
        <p:txBody>
          <a:bodyPr/>
          <a:lstStyle/>
          <a:p>
            <a:endParaRPr kumimoji="0" lang="en-US"/>
          </a:p>
        </p:txBody>
      </p:sp>
      <p:sp>
        <p:nvSpPr>
          <p:cNvPr id="29" name="Slide Number Placeholder 28"/>
          <p:cNvSpPr>
            <a:spLocks noGrp="1"/>
          </p:cNvSpPr>
          <p:nvPr>
            <p:ph type="sldNum" sz="quarter" idx="12"/>
          </p:nvPr>
        </p:nvSpPr>
        <p:spPr/>
        <p:txBody>
          <a:bodyPr/>
          <a:lstStyle/>
          <a:p>
            <a:fld id="{69E29E33-B620-47F9-BB04-8846C2A5AFCC}" type="slidenum">
              <a:rPr kumimoji="0" lang="en-US" smtClean="0"/>
              <a:pPr/>
              <a:t>‹#›</a:t>
            </a:fld>
            <a:endParaRPr kumimoji="0" lang="en-US"/>
          </a:p>
        </p:txBody>
      </p:sp>
      <p:sp>
        <p:nvSpPr>
          <p:cNvPr id="9" name="Subtitle 8"/>
          <p:cNvSpPr>
            <a:spLocks noGrp="1"/>
          </p:cNvSpPr>
          <p:nvPr>
            <p:ph type="subTitle" idx="1"/>
          </p:nvPr>
        </p:nvSpPr>
        <p:spPr>
          <a:xfrm>
            <a:off x="1828324" y="3331698"/>
            <a:ext cx="8532178"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pic>
        <p:nvPicPr>
          <p:cNvPr id="7" name="Picture 2" descr="\\server3\Restrict\FTP_Root\Clients\White_Whale\7-20683_TechEd_Europe_Template\TechEd_Europe_Keynote_Template\SFP_Art\PNG\TechEd_Europe_2010_Logo.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9810114" y="298938"/>
            <a:ext cx="2004838" cy="9407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CB97365-EBCA-4027-87D5-99FC1D4DF0BB}" type="datetimeFigureOut">
              <a:rPr lang="en-US" smtClean="0"/>
              <a:pPr/>
              <a:t>5/21/2012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9E29E33-B620-47F9-BB04-8846C2A5AFCC}" type="slidenum">
              <a:rPr kumimoji="0" lang="en-US" smtClean="0"/>
              <a:pPr/>
              <a:t>‹#›</a:t>
            </a:fld>
            <a:endParaRPr kumimoji="0" lang="en-US"/>
          </a:p>
        </p:txBody>
      </p:sp>
    </p:spTree>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133045" y="609600"/>
            <a:ext cx="9446339"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133045" y="2507786"/>
            <a:ext cx="9446339"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7CB97365-EBCA-4027-87D5-99FC1D4DF0BB}" type="datetimeFigureOut">
              <a:rPr lang="en-US" smtClean="0"/>
              <a:pPr/>
              <a:t>5/21/2012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a:xfrm>
            <a:off x="10563649" y="6416676"/>
            <a:ext cx="1015735" cy="365125"/>
          </a:xfrm>
        </p:spPr>
        <p:txBody>
          <a:bodyPr/>
          <a:lstStyle/>
          <a:p>
            <a:fld id="{69E29E33-B620-47F9-BB04-8846C2A5AFCC}" type="slidenum">
              <a:rPr kumimoji="0" lang="en-US" smtClean="0"/>
              <a:pPr/>
              <a:t>‹#›</a:t>
            </a:fld>
            <a:endParaRPr kumimoji="0" lang="en-US"/>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609441" y="1600201"/>
            <a:ext cx="5383398"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6195986" y="1600201"/>
            <a:ext cx="5383398"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7CB97365-EBCA-4027-87D5-99FC1D4DF0BB}" type="datetimeFigureOut">
              <a:rPr lang="en-US" smtClean="0"/>
              <a:pPr/>
              <a:t>5/21/2012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9E29E33-B620-47F9-BB04-8846C2A5AFCC}" type="slidenum">
              <a:rPr kumimoji="0" lang="en-US" smtClean="0"/>
              <a:pPr/>
              <a:t>‹#›</a:t>
            </a:fld>
            <a:endParaRPr kumimoji="0" lang="en-US"/>
          </a:p>
        </p:txBody>
      </p:sp>
    </p:spTree>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3050"/>
            <a:ext cx="10969943"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09441" y="1535113"/>
            <a:ext cx="5385514"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191754" y="1535113"/>
            <a:ext cx="5387630"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9441" y="2362201"/>
            <a:ext cx="5385514"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6191754" y="2362201"/>
            <a:ext cx="5387630"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7CB97365-EBCA-4027-87D5-99FC1D4DF0BB}" type="datetimeFigureOut">
              <a:rPr lang="en-US" smtClean="0"/>
              <a:pPr/>
              <a:t>5/21/2012</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69E29E33-B620-47F9-BB04-8846C2A5AFCC}" type="slidenum">
              <a:rPr kumimoji="0" lang="en-US" smtClean="0"/>
              <a:pPr/>
              <a:t>‹#›</a:t>
            </a:fld>
            <a:endParaRPr kumimoji="0" lang="en-US"/>
          </a:p>
        </p:txBody>
      </p:sp>
    </p:spTree>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7CB97365-EBCA-4027-87D5-99FC1D4DF0BB}" type="datetimeFigureOut">
              <a:rPr lang="en-US" smtClean="0"/>
              <a:pPr/>
              <a:t>5/21/2012</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69E29E33-B620-47F9-BB04-8846C2A5AFCC}" type="slidenum">
              <a:rPr kumimoji="0" lang="en-US" smtClean="0"/>
              <a:pPr/>
              <a:t>‹#›</a:t>
            </a:fld>
            <a:endParaRPr kumimoji="0" lang="en-US"/>
          </a:p>
        </p:txBody>
      </p:sp>
    </p:spTree>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6" y="477203"/>
            <a:ext cx="8158641" cy="1523494"/>
          </a:xfrm>
        </p:spPr>
        <p:txBody>
          <a:bodyPr anchor="ctr" anchorCtr="0">
            <a:noAutofit/>
          </a:bodyPr>
          <a:lstStyle>
            <a:lvl1pPr>
              <a:lnSpc>
                <a:spcPct val="90000"/>
              </a:lnSpc>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89126" y="2303500"/>
            <a:ext cx="9323389" cy="461665"/>
          </a:xfrm>
        </p:spPr>
        <p:txBody>
          <a:bodyPr>
            <a:noAutofit/>
          </a:bodyPr>
          <a:lstStyle>
            <a:lvl1pPr marL="0" indent="0" algn="l">
              <a:lnSpc>
                <a:spcPct val="90000"/>
              </a:lnSpc>
              <a:spcBef>
                <a:spcPts val="0"/>
              </a:spcBef>
              <a:buNone/>
              <a:defRPr sz="2800">
                <a:gradFill>
                  <a:gsLst>
                    <a:gs pos="0">
                      <a:schemeClr val="tx1"/>
                    </a:gs>
                    <a:gs pos="86000">
                      <a:schemeClr val="tx1"/>
                    </a:gs>
                  </a:gsLst>
                  <a:lin ang="5400000" scaled="0"/>
                </a:gra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488639" y="3914364"/>
            <a:ext cx="11179487" cy="1378644"/>
          </a:xfrm>
        </p:spPr>
        <p:txBody>
          <a:bodyPr anchor="t" anchorCtr="0">
            <a:noAutofit/>
            <a:scene3d>
              <a:camera prst="orthographicFront"/>
              <a:lightRig rig="flat" dir="t"/>
            </a:scene3d>
            <a:sp3d>
              <a:contourClr>
                <a:schemeClr val="tx2"/>
              </a:contourClr>
            </a:sp3d>
          </a:bodyPr>
          <a:lstStyle>
            <a:lvl1pPr marL="0" indent="0" algn="l">
              <a:buFont typeface="Arial" pitchFamily="34" charset="0"/>
              <a:buNone/>
              <a:defRPr kumimoji="0" lang="en-US" sz="9600" b="0" i="1" u="none" strike="noStrike" kern="1200" cap="none" spc="-642" normalizeH="0" baseline="0" noProof="0" dirty="0" smtClean="0">
                <a:ln w="11430"/>
                <a:gradFill>
                  <a:gsLst>
                    <a:gs pos="0">
                      <a:schemeClr val="tx1"/>
                    </a:gs>
                    <a:gs pos="88000">
                      <a:schemeClr val="tx1"/>
                    </a:gs>
                  </a:gsLst>
                  <a:lin ang="5400000"/>
                </a:gradFill>
                <a:effectLst/>
                <a:uLnTx/>
                <a:uFillTx/>
                <a:latin typeface="Segoe Light" pitchFamily="34" charset="0"/>
                <a:ea typeface="+mn-ea"/>
                <a:cs typeface="+mn-cs"/>
              </a:defRPr>
            </a:lvl1pPr>
          </a:lstStyle>
          <a:p>
            <a:pPr lvl="0"/>
            <a:r>
              <a:rPr lang="en-US" dirty="0" smtClean="0"/>
              <a:t>click to…</a:t>
            </a:r>
          </a:p>
        </p:txBody>
      </p:sp>
      <p:pic>
        <p:nvPicPr>
          <p:cNvPr id="5" name="Picture 2" descr="\\server3\Restrict\FTP_Root\Clients\White_Whale\7-20683_TechEd_Europe_Template\TechEd_Europe_Keynote_Template\SFP_Art\PNG\TechEd_Europe_2010_Logo.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30825" y="5177866"/>
            <a:ext cx="2664069" cy="12501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B97365-EBCA-4027-87D5-99FC1D4DF0BB}" type="datetimeFigureOut">
              <a:rPr lang="en-US" smtClean="0"/>
              <a:pPr/>
              <a:t>5/21/2012</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a:t>
            </a:fld>
            <a:endParaRPr kumimoji="0" lang="en-US"/>
          </a:p>
        </p:txBody>
      </p:sp>
    </p:spTree>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09442" y="1524001"/>
            <a:ext cx="4010039"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765492" y="273051"/>
            <a:ext cx="6813892"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7CB97365-EBCA-4027-87D5-99FC1D4DF0BB}" type="datetimeFigureOut">
              <a:rPr lang="en-US" smtClean="0"/>
              <a:pPr/>
              <a:t>5/21/2012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9E29E33-B620-47F9-BB04-8846C2A5AFCC}" type="slidenum">
              <a:rPr kumimoji="0" lang="en-US" smtClean="0"/>
              <a:pPr/>
              <a:t>‹#›</a:t>
            </a:fld>
            <a:endParaRPr kumimoji="0" lang="en-US"/>
          </a:p>
        </p:txBody>
      </p:sp>
    </p:spTree>
  </p:cSld>
  <p:clrMapOvr>
    <a:masterClrMapping/>
  </p:clrMapOvr>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37765" y="609600"/>
            <a:ext cx="7313295" cy="522288"/>
          </a:xfrm>
        </p:spPr>
        <p:txBody>
          <a:bodyPr lIns="45720" rIns="45720" bIns="0" anchor="b">
            <a:sp3d prstMaterial="softEdge"/>
          </a:bodyPr>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2437765" y="1831975"/>
            <a:ext cx="7313295"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smtClean="0">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2437765" y="1166787"/>
            <a:ext cx="7313295"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7CB97365-EBCA-4027-87D5-99FC1D4DF0BB}" type="datetimeFigureOut">
              <a:rPr lang="en-US" smtClean="0"/>
              <a:pPr/>
              <a:t>5/21/2012</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9E29E33-B620-47F9-BB04-8846C2A5AFCC}" type="slidenum">
              <a:rPr kumimoji="0" lang="en-US" smtClean="0"/>
              <a:pPr/>
              <a:t>‹#›</a:t>
            </a:fld>
            <a:endParaRPr kumimoji="0" lang="en-US"/>
          </a:p>
        </p:txBody>
      </p:sp>
    </p:spTree>
  </p:cSld>
  <p:clrMapOvr>
    <a:masterClrMapping/>
  </p:clrMapOvr>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CB97365-EBCA-4027-87D5-99FC1D4DF0BB}" type="datetimeFigureOut">
              <a:rPr lang="en-US" smtClean="0"/>
              <a:pPr/>
              <a:t>5/21/2012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9E29E33-B620-47F9-BB04-8846C2A5AFCC}" type="slidenum">
              <a:rPr kumimoji="0" lang="en-US" smtClean="0"/>
              <a:pPr/>
              <a:t>‹#›</a:t>
            </a:fld>
            <a:endParaRPr kumimoji="0" lang="en-US"/>
          </a:p>
        </p:txBody>
      </p:sp>
    </p:spTree>
  </p:cSld>
  <p:clrMapOvr>
    <a:masterClrMapping/>
  </p:clrMapOvr>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609441" y="274639"/>
            <a:ext cx="802431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7CB97365-EBCA-4027-87D5-99FC1D4DF0BB}" type="datetimeFigureOut">
              <a:rPr lang="en-US" smtClean="0"/>
              <a:pPr/>
              <a:t>5/21/2012</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9E29E33-B620-47F9-BB04-8846C2A5AFCC}" type="slidenum">
              <a:rPr kumimoji="0" lang="en-US" smtClean="0"/>
              <a:pPr/>
              <a:t>‹#›</a:t>
            </a:fld>
            <a:endParaRPr kumimoji="0" lang="en-US"/>
          </a:p>
        </p:txBody>
      </p:sp>
    </p:spTree>
  </p:cSld>
  <p:clrMapOvr>
    <a:masterClrMapping/>
  </p:clrMapOvr>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3" y="228600"/>
            <a:ext cx="11149013" cy="609398"/>
          </a:xfrm>
        </p:spPr>
        <p:txBody>
          <a:bodyPr/>
          <a:lstStyle>
            <a:lvl1pPr>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3" y="1447800"/>
            <a:ext cx="11149013" cy="200054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Content Placeholder 2"/>
          <p:cNvSpPr>
            <a:spLocks noGrp="1"/>
          </p:cNvSpPr>
          <p:nvPr>
            <p:ph idx="1"/>
          </p:nvPr>
        </p:nvSpPr>
        <p:spPr>
          <a:xfrm>
            <a:off x="519113" y="1447800"/>
            <a:ext cx="11149013" cy="2000548"/>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1742015"/>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1742015"/>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1"/>
            <a:ext cx="5486400"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8" y="2133600"/>
            <a:ext cx="5484971"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1"/>
            <a:ext cx="5486400"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133602"/>
            <a:ext cx="5486400" cy="1578619"/>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randing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312322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13.xml"/><Relationship Id="rId4" Type="http://schemas.openxmlformats.org/officeDocument/2006/relationships/image" Target="../media/image8.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3.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3" y="228600"/>
            <a:ext cx="11149013" cy="609398"/>
          </a:xfrm>
          <a:prstGeom prst="rect">
            <a:avLst/>
          </a:prstGeom>
        </p:spPr>
        <p:txBody>
          <a:bodyPr vert="horz" wrap="square" lIns="0" tIns="0" rIns="0" bIns="0" rtlCol="0" anchor="t">
            <a:spAutoFit/>
          </a:bodyPr>
          <a:lstStyle/>
          <a:p>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22" r:id="rId9"/>
    <p:sldLayoutId id="2147483702" r:id="rId10"/>
    <p:sldLayoutId id="2147483703" r:id="rId11"/>
    <p:sldLayoutId id="2147483704" r:id="rId12"/>
  </p:sldLayoutIdLst>
  <p:transition>
    <p:fade/>
  </p:transition>
  <p:hf hdr="0" ftr="0" dt="0"/>
  <p:txStyles>
    <p:titleStyle>
      <a:lvl1pPr algn="l" defTabSz="914363" rtl="0" eaLnBrk="1" latinLnBrk="0" hangingPunct="1">
        <a:lnSpc>
          <a:spcPct val="90000"/>
        </a:lnSpc>
        <a:spcBef>
          <a:spcPct val="0"/>
        </a:spcBef>
        <a:buNone/>
        <a:defRPr lang="en-US" sz="4400" b="0" kern="1200" cap="none" spc="-100" baseline="0" dirty="0" smtClean="0">
          <a:ln w="3175">
            <a:noFill/>
          </a:ln>
          <a:gradFill flip="none" rotWithShape="1">
            <a:gsLst>
              <a:gs pos="0">
                <a:schemeClr val="tx1"/>
              </a:gs>
              <a:gs pos="86000">
                <a:schemeClr val="tx1"/>
              </a:gs>
            </a:gsLst>
            <a:lin ang="5400000" scaled="0"/>
            <a:tileRect/>
          </a:gradFill>
          <a:effectLst/>
          <a:latin typeface="Segoe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90000"/>
        <a:buFontTx/>
        <a:buBlip>
          <a:blip r:embed="rId15"/>
        </a:buBlip>
        <a:defRPr sz="3200" kern="1200">
          <a:gradFill>
            <a:gsLst>
              <a:gs pos="0">
                <a:schemeClr val="tx1"/>
              </a:gs>
              <a:gs pos="86000">
                <a:schemeClr val="tx1"/>
              </a:gs>
            </a:gsLst>
            <a:lin ang="5400000" scaled="0"/>
          </a:gradFill>
          <a:latin typeface="Segoe Light" pitchFamily="34" charset="0"/>
          <a:ea typeface="+mn-ea"/>
          <a:cs typeface="+mn-cs"/>
        </a:defRPr>
      </a:lvl1pPr>
      <a:lvl2pPr marL="855663" indent="-395288" algn="l" defTabSz="914363" rtl="0" eaLnBrk="1" latinLnBrk="0" hangingPunct="1">
        <a:lnSpc>
          <a:spcPct val="90000"/>
        </a:lnSpc>
        <a:spcBef>
          <a:spcPct val="20000"/>
        </a:spcBef>
        <a:buSzPct val="90000"/>
        <a:buFontTx/>
        <a:buBlip>
          <a:blip r:embed="rId16"/>
        </a:buBlip>
        <a:defRPr sz="2800" kern="1200">
          <a:gradFill>
            <a:gsLst>
              <a:gs pos="0">
                <a:schemeClr val="tx1"/>
              </a:gs>
              <a:gs pos="86000">
                <a:schemeClr val="tx1"/>
              </a:gs>
            </a:gsLst>
            <a:lin ang="5400000" scaled="0"/>
          </a:gradFill>
          <a:latin typeface="Segoe Light" pitchFamily="34" charset="0"/>
          <a:ea typeface="+mn-ea"/>
          <a:cs typeface="+mn-cs"/>
        </a:defRPr>
      </a:lvl2pPr>
      <a:lvl3pPr marL="1258888" indent="-403225" algn="l" defTabSz="914363" rtl="0" eaLnBrk="1" latinLnBrk="0" hangingPunct="1">
        <a:lnSpc>
          <a:spcPct val="90000"/>
        </a:lnSpc>
        <a:spcBef>
          <a:spcPct val="20000"/>
        </a:spcBef>
        <a:buSzPct val="90000"/>
        <a:buFontTx/>
        <a:buBlip>
          <a:blip r:embed="rId16"/>
        </a:buBlip>
        <a:defRPr sz="2400" kern="1200">
          <a:gradFill>
            <a:gsLst>
              <a:gs pos="0">
                <a:schemeClr val="tx1"/>
              </a:gs>
              <a:gs pos="86000">
                <a:schemeClr val="tx1"/>
              </a:gs>
            </a:gsLst>
            <a:lin ang="5400000" scaled="0"/>
          </a:gradFill>
          <a:latin typeface="Segoe Light" pitchFamily="34" charset="0"/>
          <a:ea typeface="+mn-ea"/>
          <a:cs typeface="+mn-cs"/>
        </a:defRPr>
      </a:lvl3pPr>
      <a:lvl4pPr marL="1604963" indent="-346075" algn="l" defTabSz="914363" rtl="0" eaLnBrk="1" latinLnBrk="0" hangingPunct="1">
        <a:lnSpc>
          <a:spcPct val="90000"/>
        </a:lnSpc>
        <a:spcBef>
          <a:spcPct val="20000"/>
        </a:spcBef>
        <a:buSzPct val="90000"/>
        <a:buFontTx/>
        <a:buBlip>
          <a:blip r:embed="rId16"/>
        </a:buBlip>
        <a:defRPr sz="2000" kern="1200">
          <a:gradFill>
            <a:gsLst>
              <a:gs pos="0">
                <a:schemeClr val="tx1"/>
              </a:gs>
              <a:gs pos="86000">
                <a:schemeClr val="tx1"/>
              </a:gs>
            </a:gsLst>
            <a:lin ang="5400000" scaled="0"/>
          </a:gradFill>
          <a:latin typeface="Segoe Light" pitchFamily="34" charset="0"/>
          <a:ea typeface="+mn-ea"/>
          <a:cs typeface="+mn-cs"/>
        </a:defRPr>
      </a:lvl4pPr>
      <a:lvl5pPr marL="1941513" indent="-336550" algn="l" defTabSz="914363" rtl="0" eaLnBrk="1" latinLnBrk="0" hangingPunct="1">
        <a:lnSpc>
          <a:spcPct val="90000"/>
        </a:lnSpc>
        <a:spcBef>
          <a:spcPct val="20000"/>
        </a:spcBef>
        <a:buSzPct val="90000"/>
        <a:buFontTx/>
        <a:buBlip>
          <a:blip r:embed="rId16"/>
        </a:buBlip>
        <a:defRPr sz="2000" kern="1200">
          <a:gradFill>
            <a:gsLst>
              <a:gs pos="0">
                <a:schemeClr val="tx1"/>
              </a:gs>
              <a:gs pos="86000">
                <a:schemeClr val="tx1"/>
              </a:gs>
            </a:gsLst>
            <a:lin ang="5400000" scaled="0"/>
          </a:gradFill>
          <a:latin typeface="Segoe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Picture 3" descr="white rectangle.png"/>
          <p:cNvPicPr>
            <a:picLocks noChangeAspect="1"/>
          </p:cNvPicPr>
          <p:nvPr/>
        </p:nvPicPr>
        <p:blipFill>
          <a:blip r:embed="rId4"/>
          <a:srcRect b="10453"/>
          <a:stretch>
            <a:fillRect/>
          </a:stretch>
        </p:blipFill>
        <p:spPr>
          <a:xfrm>
            <a:off x="0" y="1299706"/>
            <a:ext cx="12188825" cy="5558294"/>
          </a:xfrm>
          <a:prstGeom prst="rect">
            <a:avLst/>
          </a:prstGeom>
        </p:spPr>
      </p:pic>
      <p:sp>
        <p:nvSpPr>
          <p:cNvPr id="2" name="Title Placeholder 1"/>
          <p:cNvSpPr>
            <a:spLocks noGrp="1"/>
          </p:cNvSpPr>
          <p:nvPr>
            <p:ph type="title"/>
          </p:nvPr>
        </p:nvSpPr>
        <p:spPr>
          <a:xfrm>
            <a:off x="519113" y="228601"/>
            <a:ext cx="11149013" cy="609398"/>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4" y="1905002"/>
            <a:ext cx="11149011" cy="2108269"/>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 bg1="dk1" tx1="lt1" bg2="dk2" tx2="lt2" accent1="accent1" accent2="accent2" accent3="accent3" accent4="accent4" accent5="accent5" accent6="accent6" hlink="hlink" folHlink="folHlink"/>
  <p:sldLayoutIdLst>
    <p:sldLayoutId id="2147483721" r:id="rId1"/>
  </p:sldLayoutIdLst>
  <p:transition>
    <p:fade/>
  </p:transition>
  <p:hf hdr="0" ftr="0" dt="0"/>
  <p:txStyles>
    <p:titleStyle>
      <a:lvl1pPr algn="l" defTabSz="914363" rtl="0" eaLnBrk="1" latinLnBrk="0" hangingPunct="1">
        <a:lnSpc>
          <a:spcPct val="90000"/>
        </a:lnSpc>
        <a:spcBef>
          <a:spcPct val="0"/>
        </a:spcBef>
        <a:buNone/>
        <a:defRPr lang="en-US" sz="4400" b="0" kern="1200" cap="none" spc="-100" baseline="0" dirty="0">
          <a:ln w="3175">
            <a:noFill/>
          </a:ln>
          <a:gradFill flip="none" rotWithShape="1">
            <a:gsLst>
              <a:gs pos="0">
                <a:schemeClr val="tx1"/>
              </a:gs>
              <a:gs pos="86000">
                <a:schemeClr val="tx1"/>
              </a:gs>
            </a:gsLst>
            <a:lin ang="5400000" scaled="0"/>
            <a:tileRect/>
          </a:gradFill>
          <a:effectLst/>
          <a:latin typeface="Segoe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3000" b="0" kern="1200">
          <a:gradFill>
            <a:gsLst>
              <a:gs pos="0">
                <a:srgbClr val="000000"/>
              </a:gs>
              <a:gs pos="86000">
                <a:srgbClr val="000000"/>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800" b="0" kern="1200">
          <a:gradFill>
            <a:gsLst>
              <a:gs pos="0">
                <a:srgbClr val="000000"/>
              </a:gs>
              <a:gs pos="86000">
                <a:srgbClr val="000000"/>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2400" b="0" kern="1200">
          <a:gradFill>
            <a:gsLst>
              <a:gs pos="0">
                <a:srgbClr val="000000"/>
              </a:gs>
              <a:gs pos="86000">
                <a:srgbClr val="000000"/>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441" y="274638"/>
            <a:ext cx="10969943"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09441" y="1600200"/>
            <a:ext cx="10969943" cy="470916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09441" y="6416676"/>
            <a:ext cx="2844059"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7CB97365-EBCA-4027-87D5-99FC1D4DF0BB}" type="datetimeFigureOut">
              <a:rPr lang="en-US" smtClean="0"/>
              <a:pPr/>
              <a:t>5/21/2012</a:t>
            </a:fld>
            <a:endParaRPr lang="en-US">
              <a:solidFill>
                <a:schemeClr val="tx1">
                  <a:shade val="50000"/>
                </a:schemeClr>
              </a:solidFill>
            </a:endParaRPr>
          </a:p>
        </p:txBody>
      </p:sp>
      <p:sp>
        <p:nvSpPr>
          <p:cNvPr id="3" name="Footer Placeholder 2"/>
          <p:cNvSpPr>
            <a:spLocks noGrp="1"/>
          </p:cNvSpPr>
          <p:nvPr>
            <p:ph type="ftr" sz="quarter" idx="3"/>
          </p:nvPr>
        </p:nvSpPr>
        <p:spPr>
          <a:xfrm>
            <a:off x="4164515" y="6416676"/>
            <a:ext cx="3859795"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kumimoji="0" lang="en-US">
              <a:solidFill>
                <a:schemeClr val="tx1">
                  <a:shade val="50000"/>
                </a:schemeClr>
              </a:solidFill>
            </a:endParaRPr>
          </a:p>
        </p:txBody>
      </p:sp>
      <p:sp>
        <p:nvSpPr>
          <p:cNvPr id="23" name="Slide Number Placeholder 22"/>
          <p:cNvSpPr>
            <a:spLocks noGrp="1"/>
          </p:cNvSpPr>
          <p:nvPr>
            <p:ph type="sldNum" sz="quarter" idx="4"/>
          </p:nvPr>
        </p:nvSpPr>
        <p:spPr>
          <a:xfrm>
            <a:off x="10563649" y="6416676"/>
            <a:ext cx="1015735"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69E29E33-B620-47F9-BB04-8846C2A5AFCC}" type="slidenum">
              <a:rPr kumimoji="0" lang="en-US" smtClean="0"/>
              <a:pPr/>
              <a:t>‹#›</a:t>
            </a:fld>
            <a:endParaRPr kumimoji="0" lang="en-US" dirty="0">
              <a:solidFill>
                <a:schemeClr val="tx1">
                  <a:shade val="50000"/>
                </a:schemeClr>
              </a:solidFill>
            </a:endParaRPr>
          </a:p>
        </p:txBody>
      </p:sp>
    </p:spTree>
  </p:cSld>
  <p:clrMap bg1="dk1" tx1="lt1" bg2="dk2" tx2="lt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Lst>
  <p:transition>
    <p:fade/>
  </p:transition>
  <p:timing>
    <p:tnLst>
      <p:par>
        <p:cTn id="1" dur="indefinite" restart="never" nodeType="tmRoot"/>
      </p:par>
    </p:tnLst>
  </p:timing>
  <p:hf hdr="0" ftr="0" dt="0"/>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7"/>
            <a:ext cx="10969943" cy="5589133"/>
          </a:xfrm>
        </p:spPr>
        <p:txBody>
          <a:bodyPr>
            <a:normAutofit/>
          </a:bodyPr>
          <a:lstStyle/>
          <a:p>
            <a:r>
              <a:rPr lang="en-US" dirty="0" smtClean="0"/>
              <a:t/>
            </a:r>
            <a:br>
              <a:rPr lang="en-US" dirty="0" smtClean="0"/>
            </a:br>
            <a:r>
              <a:rPr lang="en-US" dirty="0" err="1" smtClean="0"/>
              <a:t>FileTable</a:t>
            </a:r>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a:t>
            </a:fld>
            <a:endParaRPr kumimoji="0" lang="en-US"/>
          </a:p>
        </p:txBody>
      </p:sp>
    </p:spTree>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441" y="174170"/>
            <a:ext cx="10969943" cy="6135189"/>
          </a:xfrm>
        </p:spPr>
        <p:txBody>
          <a:bodyPr>
            <a:normAutofit fontScale="92500" lnSpcReduction="10000"/>
          </a:bodyPr>
          <a:lstStyle/>
          <a:p>
            <a:pPr marL="651510" indent="-514350">
              <a:buNone/>
            </a:pPr>
            <a:r>
              <a:rPr lang="en-US" sz="4100" dirty="0" smtClean="0"/>
              <a:t>4. Enabling Non-Transactional Access at the Database Level </a:t>
            </a:r>
          </a:p>
          <a:p>
            <a:pPr marL="971550" lvl="1" indent="-514350">
              <a:buFont typeface="Arial" pitchFamily="34" charset="0"/>
              <a:buChar char="•"/>
            </a:pPr>
            <a:r>
              <a:rPr lang="en-US" dirty="0" smtClean="0"/>
              <a:t>Accessing </a:t>
            </a:r>
            <a:r>
              <a:rPr lang="en-US" dirty="0" err="1" smtClean="0"/>
              <a:t>filstream</a:t>
            </a:r>
            <a:r>
              <a:rPr lang="en-US" dirty="0" smtClean="0"/>
              <a:t> data through Windows applications is called as non-transactional access. </a:t>
            </a:r>
          </a:p>
          <a:p>
            <a:pPr marL="971550" lvl="1" indent="-514350">
              <a:buFont typeface="Arial" pitchFamily="34" charset="0"/>
              <a:buChar char="•"/>
            </a:pPr>
            <a:r>
              <a:rPr lang="en-US" dirty="0" smtClean="0"/>
              <a:t>We have to specify the desired level of non-transactional access at the database level for each database that will contain </a:t>
            </a:r>
            <a:r>
              <a:rPr lang="en-US" dirty="0" err="1" smtClean="0"/>
              <a:t>FileTables</a:t>
            </a:r>
            <a:r>
              <a:rPr lang="en-US" dirty="0" smtClean="0"/>
              <a:t>.</a:t>
            </a:r>
          </a:p>
          <a:p>
            <a:pPr marL="971550" lvl="1" indent="-514350">
              <a:buFont typeface="Arial" pitchFamily="34" charset="0"/>
              <a:buChar char="•"/>
            </a:pPr>
            <a:r>
              <a:rPr lang="en-US" dirty="0" smtClean="0"/>
              <a:t>The available levels of non-transactional access are FULL, READ_ONLY, and OFF.</a:t>
            </a:r>
          </a:p>
          <a:p>
            <a:pPr marL="1648206" lvl="4" indent="-514350">
              <a:buFont typeface="+mj-lt"/>
              <a:buAutoNum type="romanUcPeriod"/>
            </a:pPr>
            <a:r>
              <a:rPr lang="en-US" dirty="0" smtClean="0"/>
              <a:t>	OFF :: can not access the files , have to access files T-SQL only</a:t>
            </a:r>
          </a:p>
          <a:p>
            <a:pPr marL="1648206" lvl="4" indent="-514350">
              <a:buFont typeface="+mj-lt"/>
              <a:buAutoNum type="romanUcPeriod"/>
            </a:pPr>
            <a:r>
              <a:rPr lang="en-US" dirty="0" smtClean="0"/>
              <a:t>	READ_ONLY:: can not update or copy paste new file to the file table 			  directory</a:t>
            </a:r>
          </a:p>
          <a:p>
            <a:pPr marL="1648206" lvl="4" indent="-514350">
              <a:buFont typeface="+mj-lt"/>
              <a:buAutoNum type="romanUcPeriod"/>
            </a:pPr>
            <a:r>
              <a:rPr lang="en-US" dirty="0" smtClean="0"/>
              <a:t>	FULL:: can do all </a:t>
            </a:r>
            <a:r>
              <a:rPr lang="en-US" dirty="0" err="1" smtClean="0"/>
              <a:t>opeartion</a:t>
            </a:r>
            <a:r>
              <a:rPr lang="en-US" dirty="0" smtClean="0"/>
              <a:t> including updating file, also can copy paste 		new file in the </a:t>
            </a:r>
            <a:r>
              <a:rPr lang="en-US" dirty="0" err="1" smtClean="0"/>
              <a:t>filetable</a:t>
            </a:r>
            <a:r>
              <a:rPr lang="en-US" dirty="0" smtClean="0"/>
              <a:t> directory.</a:t>
            </a:r>
          </a:p>
          <a:p>
            <a:pPr marL="971550" lvl="1" indent="-514350">
              <a:buNone/>
            </a:pPr>
            <a:endParaRPr lang="en-US" dirty="0" smtClean="0"/>
          </a:p>
          <a:p>
            <a:pPr marL="971550" lvl="1" indent="-514350">
              <a:buNone/>
            </a:pPr>
            <a:r>
              <a:rPr lang="en-US" dirty="0" smtClean="0"/>
              <a:t>ALTER DATABASE </a:t>
            </a:r>
            <a:r>
              <a:rPr lang="en-US" dirty="0" err="1" smtClean="0"/>
              <a:t>database_name</a:t>
            </a:r>
            <a:r>
              <a:rPr lang="en-US" dirty="0" smtClean="0"/>
              <a:t>     SET FILESTREAM ( </a:t>
            </a:r>
          </a:p>
          <a:p>
            <a:pPr marL="971550" lvl="1" indent="-514350">
              <a:buNone/>
            </a:pPr>
            <a:r>
              <a:rPr lang="en-US" dirty="0" smtClean="0"/>
              <a:t>  		NON_TRANSACTED_ACCESS = FULL)</a:t>
            </a:r>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10</a:t>
            </a:fld>
            <a:endParaRPr kumimoji="0" lang="en-US"/>
          </a:p>
        </p:txBody>
      </p:sp>
      <p:sp>
        <p:nvSpPr>
          <p:cNvPr id="5" name="Flowchart: Process 4"/>
          <p:cNvSpPr/>
          <p:nvPr/>
        </p:nvSpPr>
        <p:spPr>
          <a:xfrm>
            <a:off x="798286" y="5094519"/>
            <a:ext cx="10450286" cy="943428"/>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441" y="348343"/>
            <a:ext cx="10969943" cy="5961017"/>
          </a:xfrm>
        </p:spPr>
        <p:txBody>
          <a:bodyPr/>
          <a:lstStyle/>
          <a:p>
            <a:pPr>
              <a:buNone/>
            </a:pPr>
            <a:r>
              <a:rPr lang="en-US" sz="3800" dirty="0" smtClean="0"/>
              <a:t>5. Creating </a:t>
            </a:r>
            <a:r>
              <a:rPr lang="en-US" sz="3800" dirty="0" err="1" smtClean="0"/>
              <a:t>FileTable</a:t>
            </a:r>
            <a:endParaRPr lang="en-US" sz="3800" dirty="0" smtClean="0"/>
          </a:p>
          <a:p>
            <a:pPr>
              <a:buFont typeface="Arial" pitchFamily="34" charset="0"/>
              <a:buChar char="•"/>
            </a:pPr>
            <a:r>
              <a:rPr lang="en-US" dirty="0" smtClean="0"/>
              <a:t> </a:t>
            </a:r>
            <a:r>
              <a:rPr lang="en-US" dirty="0" err="1" smtClean="0"/>
              <a:t>FileTable</a:t>
            </a:r>
            <a:r>
              <a:rPr lang="en-US" dirty="0" smtClean="0"/>
              <a:t> is a specialized user table that has a pre-defined and fixed schema</a:t>
            </a:r>
          </a:p>
          <a:p>
            <a:pPr>
              <a:buFont typeface="Arial" pitchFamily="34" charset="0"/>
              <a:buChar char="•"/>
            </a:pPr>
            <a:endParaRPr lang="en-US" dirty="0" smtClean="0"/>
          </a:p>
          <a:p>
            <a:pPr>
              <a:buNone/>
            </a:pPr>
            <a:r>
              <a:rPr lang="en-US" dirty="0" smtClean="0"/>
              <a:t>        CREATE TABLE </a:t>
            </a:r>
            <a:r>
              <a:rPr lang="en-US" dirty="0" err="1" smtClean="0"/>
              <a:t>DocumentStore</a:t>
            </a:r>
            <a:r>
              <a:rPr lang="en-US" dirty="0" smtClean="0"/>
              <a:t> AS </a:t>
            </a:r>
            <a:r>
              <a:rPr lang="en-US" dirty="0" err="1" smtClean="0"/>
              <a:t>FileTable</a:t>
            </a:r>
            <a:endParaRPr lang="en-US" dirty="0" smtClean="0"/>
          </a:p>
          <a:p>
            <a:pPr>
              <a:buNone/>
            </a:pPr>
            <a:r>
              <a:rPr lang="en-US" dirty="0" smtClean="0"/>
              <a:t>           WITH ( </a:t>
            </a:r>
            <a:r>
              <a:rPr lang="en-US" dirty="0" err="1" smtClean="0"/>
              <a:t>FileTable_Directory</a:t>
            </a:r>
            <a:r>
              <a:rPr lang="en-US" dirty="0" smtClean="0"/>
              <a:t> = '</a:t>
            </a:r>
            <a:r>
              <a:rPr lang="en-US" dirty="0" err="1" smtClean="0">
                <a:solidFill>
                  <a:srgbClr val="7030A0"/>
                </a:solidFill>
              </a:rPr>
              <a:t>DocumentTable</a:t>
            </a:r>
            <a:r>
              <a:rPr lang="en-US" dirty="0" smtClean="0"/>
              <a:t>‘)</a:t>
            </a:r>
          </a:p>
          <a:p>
            <a:pPr>
              <a:buNone/>
            </a:pPr>
            <a:endParaRPr lang="en-US" dirty="0" smtClean="0"/>
          </a:p>
          <a:p>
            <a:pPr>
              <a:buFont typeface="Arial" pitchFamily="34" charset="0"/>
              <a:buChar char="•"/>
            </a:pPr>
            <a:r>
              <a:rPr lang="en-US" dirty="0" smtClean="0"/>
              <a:t>This will create table named as </a:t>
            </a:r>
            <a:r>
              <a:rPr lang="en-US" dirty="0" err="1" smtClean="0"/>
              <a:t>DocumentStore</a:t>
            </a:r>
            <a:r>
              <a:rPr lang="en-US" dirty="0" smtClean="0"/>
              <a:t> and now hierarchy becomes \\machine name\NAMEDINSTRC0\</a:t>
            </a:r>
            <a:r>
              <a:rPr lang="en-US" dirty="0" err="1" smtClean="0">
                <a:solidFill>
                  <a:srgbClr val="FF0000"/>
                </a:solidFill>
              </a:rPr>
              <a:t>directory_name</a:t>
            </a:r>
            <a:r>
              <a:rPr lang="en-US" dirty="0" smtClean="0"/>
              <a:t>\</a:t>
            </a:r>
            <a:r>
              <a:rPr lang="en-US" dirty="0" err="1" smtClean="0">
                <a:solidFill>
                  <a:srgbClr val="7030A0"/>
                </a:solidFill>
              </a:rPr>
              <a:t>DocumentTable</a:t>
            </a:r>
            <a:endParaRPr lang="en-US" dirty="0" smtClean="0">
              <a:solidFill>
                <a:srgbClr val="7030A0"/>
              </a:solidFill>
            </a:endParaRPr>
          </a:p>
          <a:p>
            <a:pPr>
              <a:buNone/>
            </a:pPr>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11</a:t>
            </a:fld>
            <a:endParaRPr kumimoji="0" lang="en-US"/>
          </a:p>
        </p:txBody>
      </p:sp>
      <p:sp>
        <p:nvSpPr>
          <p:cNvPr id="5" name="Flowchart: Process 4"/>
          <p:cNvSpPr/>
          <p:nvPr/>
        </p:nvSpPr>
        <p:spPr>
          <a:xfrm>
            <a:off x="812800" y="2191657"/>
            <a:ext cx="10421257" cy="1465943"/>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Files into a </a:t>
            </a:r>
            <a:r>
              <a:rPr lang="en-US" dirty="0" err="1" smtClean="0"/>
              <a:t>FileTable</a:t>
            </a:r>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12</a:t>
            </a:fld>
            <a:endParaRPr kumimoji="0" lang="en-US"/>
          </a:p>
        </p:txBody>
      </p:sp>
      <p:sp>
        <p:nvSpPr>
          <p:cNvPr id="5" name="Content Placeholder 4"/>
          <p:cNvSpPr>
            <a:spLocks noGrp="1"/>
          </p:cNvSpPr>
          <p:nvPr>
            <p:ph idx="1"/>
          </p:nvPr>
        </p:nvSpPr>
        <p:spPr/>
        <p:txBody>
          <a:bodyPr>
            <a:normAutofit lnSpcReduction="10000"/>
          </a:bodyPr>
          <a:lstStyle/>
          <a:p>
            <a:r>
              <a:rPr lang="en-US" dirty="0" smtClean="0"/>
              <a:t>Start-&gt;run-&gt; \\machine name\NAMEDINSTRC0\</a:t>
            </a:r>
            <a:r>
              <a:rPr lang="en-US" dirty="0" smtClean="0">
                <a:solidFill>
                  <a:schemeClr val="bg1"/>
                </a:solidFill>
              </a:rPr>
              <a:t> </a:t>
            </a:r>
            <a:r>
              <a:rPr lang="en-US" dirty="0" err="1" smtClean="0">
                <a:solidFill>
                  <a:srgbClr val="FF0000"/>
                </a:solidFill>
              </a:rPr>
              <a:t>directory_name</a:t>
            </a:r>
            <a:r>
              <a:rPr lang="en-US" dirty="0" smtClean="0"/>
              <a:t>\</a:t>
            </a:r>
            <a:r>
              <a:rPr lang="en-US" dirty="0" err="1" smtClean="0">
                <a:solidFill>
                  <a:srgbClr val="7030A0"/>
                </a:solidFill>
              </a:rPr>
              <a:t>DocumentTable</a:t>
            </a:r>
            <a:endParaRPr lang="en-US" dirty="0" smtClean="0">
              <a:solidFill>
                <a:srgbClr val="7030A0"/>
              </a:solidFill>
            </a:endParaRPr>
          </a:p>
          <a:p>
            <a:r>
              <a:rPr lang="en-US" dirty="0" smtClean="0"/>
              <a:t>Here </a:t>
            </a:r>
          </a:p>
          <a:p>
            <a:pPr lvl="1"/>
            <a:r>
              <a:rPr lang="en-US" dirty="0" smtClean="0"/>
              <a:t>NAMEDINSTRC0 is the share name which we given while enabling FILSTREAM at instance level ,</a:t>
            </a:r>
          </a:p>
          <a:p>
            <a:pPr lvl="1"/>
            <a:r>
              <a:rPr lang="en-US" dirty="0" smtClean="0"/>
              <a:t> </a:t>
            </a:r>
            <a:r>
              <a:rPr lang="en-US" dirty="0" err="1" smtClean="0">
                <a:solidFill>
                  <a:srgbClr val="FF0000"/>
                </a:solidFill>
              </a:rPr>
              <a:t>directory_name</a:t>
            </a:r>
            <a:r>
              <a:rPr lang="en-US" dirty="0" smtClean="0">
                <a:solidFill>
                  <a:srgbClr val="FF0000"/>
                </a:solidFill>
              </a:rPr>
              <a:t> </a:t>
            </a:r>
            <a:r>
              <a:rPr lang="en-US" dirty="0" smtClean="0"/>
              <a:t>is database </a:t>
            </a:r>
            <a:r>
              <a:rPr lang="en-US" dirty="0" err="1" smtClean="0"/>
              <a:t>direcotry</a:t>
            </a:r>
            <a:r>
              <a:rPr lang="en-US" dirty="0" smtClean="0"/>
              <a:t> name which we have given while enabling </a:t>
            </a:r>
            <a:r>
              <a:rPr lang="en-US" dirty="0" err="1" smtClean="0"/>
              <a:t>filstream</a:t>
            </a:r>
            <a:r>
              <a:rPr lang="en-US" dirty="0" smtClean="0"/>
              <a:t> at database level and</a:t>
            </a:r>
          </a:p>
          <a:p>
            <a:pPr lvl="1"/>
            <a:r>
              <a:rPr lang="en-US" dirty="0" err="1" smtClean="0">
                <a:solidFill>
                  <a:srgbClr val="7030A0"/>
                </a:solidFill>
              </a:rPr>
              <a:t>DocumentTable</a:t>
            </a:r>
            <a:r>
              <a:rPr lang="en-US" dirty="0" smtClean="0"/>
              <a:t> is </a:t>
            </a:r>
            <a:r>
              <a:rPr lang="en-US" dirty="0" err="1" smtClean="0"/>
              <a:t>fileTable</a:t>
            </a:r>
            <a:r>
              <a:rPr lang="en-US" dirty="0" smtClean="0"/>
              <a:t> directory which we have given while creating file table.</a:t>
            </a:r>
          </a:p>
          <a:p>
            <a:r>
              <a:rPr lang="en-US" dirty="0" smtClean="0"/>
              <a:t>Now we can copy paste any type file to this path and that file information will get stored in </a:t>
            </a:r>
            <a:r>
              <a:rPr lang="en-US" dirty="0" err="1" smtClean="0"/>
              <a:t>filetable</a:t>
            </a:r>
            <a:r>
              <a:rPr lang="en-US" dirty="0" smtClean="0"/>
              <a:t> </a:t>
            </a:r>
            <a:r>
              <a:rPr lang="en-US" dirty="0" err="1" smtClean="0"/>
              <a:t>DocumtStore</a:t>
            </a:r>
            <a:endParaRPr lang="en-US" dirty="0" smtClean="0"/>
          </a:p>
        </p:txBody>
      </p:sp>
    </p:spTree>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13</a:t>
            </a:fld>
            <a:endParaRPr kumimoji="0" lang="en-US"/>
          </a:p>
        </p:txBody>
      </p:sp>
      <p:pic>
        <p:nvPicPr>
          <p:cNvPr id="1027" name="Picture 3"/>
          <p:cNvPicPr>
            <a:picLocks noGrp="1" noChangeAspect="1" noChangeArrowheads="1"/>
          </p:cNvPicPr>
          <p:nvPr>
            <p:ph idx="1"/>
          </p:nvPr>
        </p:nvPicPr>
        <p:blipFill>
          <a:blip r:embed="rId2"/>
          <a:srcRect/>
          <a:stretch>
            <a:fillRect/>
          </a:stretch>
        </p:blipFill>
        <p:spPr bwMode="auto">
          <a:xfrm>
            <a:off x="870857" y="261258"/>
            <a:ext cx="10145485" cy="6357256"/>
          </a:xfrm>
          <a:prstGeom prst="rect">
            <a:avLst/>
          </a:prstGeom>
          <a:noFill/>
          <a:ln w="9525">
            <a:noFill/>
            <a:miter lim="800000"/>
            <a:headEnd/>
            <a:tailEnd/>
          </a:ln>
          <a:effectLst/>
        </p:spPr>
      </p:pic>
      <p:sp>
        <p:nvSpPr>
          <p:cNvPr id="9" name="Frame 8"/>
          <p:cNvSpPr/>
          <p:nvPr/>
        </p:nvSpPr>
        <p:spPr>
          <a:xfrm>
            <a:off x="1828800" y="537029"/>
            <a:ext cx="5152571" cy="449942"/>
          </a:xfrm>
          <a:prstGeom prst="frame">
            <a:avLst/>
          </a:prstGeom>
          <a:solidFill>
            <a:srgbClr val="FF0000"/>
          </a:solidFill>
          <a:ln cmpd="sng">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0000"/>
              </a:solidFill>
            </a:endParaRP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14</a:t>
            </a:fld>
            <a:endParaRPr kumimoji="0" lang="en-US"/>
          </a:p>
        </p:txBody>
      </p:sp>
      <p:pic>
        <p:nvPicPr>
          <p:cNvPr id="2050" name="Picture 2"/>
          <p:cNvPicPr>
            <a:picLocks noGrp="1" noChangeAspect="1" noChangeArrowheads="1"/>
          </p:cNvPicPr>
          <p:nvPr>
            <p:ph idx="1"/>
          </p:nvPr>
        </p:nvPicPr>
        <p:blipFill>
          <a:blip r:embed="rId2"/>
          <a:srcRect/>
          <a:stretch>
            <a:fillRect/>
          </a:stretch>
        </p:blipFill>
        <p:spPr bwMode="auto">
          <a:xfrm>
            <a:off x="217715" y="217714"/>
            <a:ext cx="11785600" cy="6415315"/>
          </a:xfrm>
          <a:prstGeom prst="rect">
            <a:avLst/>
          </a:prstGeom>
          <a:noFill/>
          <a:ln w="9525">
            <a:noFill/>
            <a:miter lim="800000"/>
            <a:headEnd/>
            <a:tailEnd/>
          </a:ln>
          <a:effectLst/>
        </p:spPr>
      </p:pic>
      <p:sp>
        <p:nvSpPr>
          <p:cNvPr id="6" name="Frame 5"/>
          <p:cNvSpPr/>
          <p:nvPr/>
        </p:nvSpPr>
        <p:spPr>
          <a:xfrm>
            <a:off x="870857" y="2394857"/>
            <a:ext cx="2612572" cy="464457"/>
          </a:xfrm>
          <a:prstGeom prst="fram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Flowchart: Process 7"/>
          <p:cNvSpPr/>
          <p:nvPr/>
        </p:nvSpPr>
        <p:spPr>
          <a:xfrm>
            <a:off x="10000343" y="3164114"/>
            <a:ext cx="1727200" cy="2699657"/>
          </a:xfrm>
          <a:prstGeom prst="flowChartProcess">
            <a:avLst/>
          </a:prstGeom>
          <a:noFill/>
          <a:ln w="539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a:t>
            </a:r>
            <a:r>
              <a:rPr lang="en-US" dirty="0" err="1" smtClean="0"/>
              <a:t>FileTables</a:t>
            </a:r>
            <a:r>
              <a:rPr lang="en-US" dirty="0" smtClean="0"/>
              <a:t> with Transact-SQL </a:t>
            </a:r>
            <a:endParaRPr lang="en-US" dirty="0"/>
          </a:p>
        </p:txBody>
      </p:sp>
      <p:sp>
        <p:nvSpPr>
          <p:cNvPr id="3" name="Content Placeholder 2"/>
          <p:cNvSpPr>
            <a:spLocks noGrp="1"/>
          </p:cNvSpPr>
          <p:nvPr>
            <p:ph idx="1"/>
          </p:nvPr>
        </p:nvSpPr>
        <p:spPr/>
        <p:txBody>
          <a:bodyPr/>
          <a:lstStyle/>
          <a:p>
            <a:r>
              <a:rPr lang="en-US" dirty="0" smtClean="0"/>
              <a:t>INSERT : we can create new file or directory at this location by using INSERT query on </a:t>
            </a:r>
            <a:r>
              <a:rPr lang="en-US" dirty="0" err="1" smtClean="0"/>
              <a:t>FileTable</a:t>
            </a:r>
            <a:r>
              <a:rPr lang="en-US" dirty="0" smtClean="0"/>
              <a:t> </a:t>
            </a:r>
            <a:r>
              <a:rPr lang="en-US" dirty="0" err="1" smtClean="0"/>
              <a:t>DocumentStore</a:t>
            </a:r>
            <a:r>
              <a:rPr lang="en-US" dirty="0" smtClean="0"/>
              <a:t> </a:t>
            </a:r>
          </a:p>
          <a:p>
            <a:r>
              <a:rPr lang="en-US" dirty="0" smtClean="0"/>
              <a:t>DELETE: We can delete file at this path by running DELETE query through management studio</a:t>
            </a:r>
          </a:p>
          <a:p>
            <a:r>
              <a:rPr lang="en-US" dirty="0" smtClean="0"/>
              <a:t>UPDATE:: Updates can be made to the FILESTREAM data in the </a:t>
            </a:r>
            <a:r>
              <a:rPr lang="en-US" b="1" dirty="0" err="1" smtClean="0"/>
              <a:t>file_stream</a:t>
            </a:r>
            <a:r>
              <a:rPr lang="en-US" dirty="0" smtClean="0"/>
              <a:t> column ( of </a:t>
            </a:r>
            <a:r>
              <a:rPr lang="en-US" dirty="0" err="1" smtClean="0"/>
              <a:t>FileTable</a:t>
            </a:r>
            <a:r>
              <a:rPr lang="en-US" dirty="0" smtClean="0"/>
              <a:t>) without affecting any of the other columns, including the timestamps</a:t>
            </a:r>
          </a:p>
          <a:p>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15</a:t>
            </a:fld>
            <a:endParaRPr kumimoji="0" lang="en-US"/>
          </a:p>
        </p:txBody>
      </p:sp>
    </p:spTree>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 </a:t>
            </a:r>
            <a:r>
              <a:rPr lang="en-US" dirty="0" err="1" smtClean="0"/>
              <a:t>FileTables</a:t>
            </a:r>
            <a:r>
              <a:rPr lang="en-US" dirty="0" smtClean="0"/>
              <a:t> with File I\O APIs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For accessing </a:t>
            </a:r>
            <a:r>
              <a:rPr lang="en-US" dirty="0" err="1" smtClean="0"/>
              <a:t>FileTable</a:t>
            </a:r>
            <a:r>
              <a:rPr lang="en-US" dirty="0" smtClean="0"/>
              <a:t> data through file I/O APIs , the non transaction access level must be read_only or FULL</a:t>
            </a:r>
          </a:p>
          <a:p>
            <a:r>
              <a:rPr lang="en-US" dirty="0" smtClean="0"/>
              <a:t>Create:: </a:t>
            </a:r>
          </a:p>
          <a:p>
            <a:pPr lvl="1"/>
            <a:r>
              <a:rPr lang="en-US" dirty="0" smtClean="0"/>
              <a:t>A file or directory can be created in a </a:t>
            </a:r>
            <a:r>
              <a:rPr lang="en-US" dirty="0" err="1" smtClean="0"/>
              <a:t>FileTable</a:t>
            </a:r>
            <a:r>
              <a:rPr lang="en-US" dirty="0" smtClean="0"/>
              <a:t> by calling  file I/O APIs such as </a:t>
            </a:r>
            <a:r>
              <a:rPr lang="en-US" dirty="0" err="1" smtClean="0"/>
              <a:t>CreateFile</a:t>
            </a:r>
            <a:r>
              <a:rPr lang="en-US" dirty="0" smtClean="0"/>
              <a:t> or </a:t>
            </a:r>
            <a:r>
              <a:rPr lang="en-US" dirty="0" err="1" smtClean="0"/>
              <a:t>CreateDirectory</a:t>
            </a:r>
            <a:endParaRPr lang="en-US" dirty="0" smtClean="0"/>
          </a:p>
          <a:p>
            <a:pPr lvl="1"/>
            <a:r>
              <a:rPr lang="en-US" dirty="0" smtClean="0"/>
              <a:t>The creation of a new file or directory corresponds to the creation of a new row in the underlying </a:t>
            </a:r>
            <a:r>
              <a:rPr lang="en-US" dirty="0" err="1" smtClean="0"/>
              <a:t>FileTable</a:t>
            </a:r>
            <a:endParaRPr lang="en-US" dirty="0" smtClean="0"/>
          </a:p>
          <a:p>
            <a:r>
              <a:rPr lang="en-US" dirty="0" smtClean="0"/>
              <a:t>Update or Write :: </a:t>
            </a:r>
          </a:p>
          <a:p>
            <a:pPr lvl="1"/>
            <a:r>
              <a:rPr lang="en-US" dirty="0" smtClean="0"/>
              <a:t>Can also update or write new data in file using file I/O APIs, which results in updates of the corresponding </a:t>
            </a:r>
            <a:r>
              <a:rPr lang="en-US" b="1" dirty="0" err="1" smtClean="0"/>
              <a:t>file_stream</a:t>
            </a:r>
            <a:r>
              <a:rPr lang="en-US" dirty="0" smtClean="0"/>
              <a:t> and file attribute columns in the </a:t>
            </a:r>
            <a:r>
              <a:rPr lang="en-US" dirty="0" err="1" smtClean="0"/>
              <a:t>FileTable</a:t>
            </a:r>
            <a:r>
              <a:rPr lang="en-US" dirty="0" smtClean="0"/>
              <a:t>.</a:t>
            </a:r>
          </a:p>
          <a:p>
            <a:r>
              <a:rPr lang="en-US" dirty="0" smtClean="0"/>
              <a:t>Delete::</a:t>
            </a:r>
          </a:p>
          <a:p>
            <a:pPr lvl="1"/>
            <a:r>
              <a:rPr lang="en-US" dirty="0" smtClean="0"/>
              <a:t>Deleting a file or directory removes the corresponding row from the </a:t>
            </a:r>
            <a:r>
              <a:rPr lang="en-US" dirty="0" err="1" smtClean="0"/>
              <a:t>FileTable</a:t>
            </a:r>
            <a:r>
              <a:rPr lang="en-US" dirty="0" smtClean="0"/>
              <a:t>.</a:t>
            </a:r>
          </a:p>
          <a:p>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16</a:t>
            </a:fld>
            <a:endParaRPr kumimoji="0" lang="en-US"/>
          </a:p>
        </p:txBody>
      </p:sp>
    </p:spTree>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Monitoring </a:t>
            </a:r>
            <a:r>
              <a:rPr lang="en-US" dirty="0" err="1" smtClean="0"/>
              <a:t>FileTable</a:t>
            </a:r>
            <a:endParaRPr lang="en-US" dirty="0"/>
          </a:p>
        </p:txBody>
      </p:sp>
      <p:sp>
        <p:nvSpPr>
          <p:cNvPr id="3" name="Content Placeholder 2"/>
          <p:cNvSpPr>
            <a:spLocks noGrp="1"/>
          </p:cNvSpPr>
          <p:nvPr>
            <p:ph idx="1"/>
          </p:nvPr>
        </p:nvSpPr>
        <p:spPr/>
        <p:txBody>
          <a:bodyPr>
            <a:normAutofit/>
          </a:bodyPr>
          <a:lstStyle/>
          <a:p>
            <a:r>
              <a:rPr lang="en-US" dirty="0" smtClean="0"/>
              <a:t>Catalog Views </a:t>
            </a:r>
          </a:p>
          <a:p>
            <a:pPr lvl="1"/>
            <a:r>
              <a:rPr lang="en-US" dirty="0" smtClean="0"/>
              <a:t>sys.database_filestream_options :: Displays information about the level of non-transactional access to FILESTREAM data in </a:t>
            </a:r>
            <a:r>
              <a:rPr lang="en-US" dirty="0" err="1" smtClean="0"/>
              <a:t>FileTables</a:t>
            </a:r>
            <a:r>
              <a:rPr lang="en-US" dirty="0" smtClean="0"/>
              <a:t> that is enabled</a:t>
            </a:r>
          </a:p>
          <a:p>
            <a:pPr lvl="1"/>
            <a:r>
              <a:rPr lang="en-US" dirty="0" smtClean="0"/>
              <a:t>sys.filetable_system_defined_objects :: Displays a list of the system-defined objects that are related to </a:t>
            </a:r>
            <a:r>
              <a:rPr lang="en-US" dirty="0" err="1" smtClean="0"/>
              <a:t>FileTables</a:t>
            </a:r>
            <a:r>
              <a:rPr lang="en-US" dirty="0" smtClean="0"/>
              <a:t>.</a:t>
            </a:r>
          </a:p>
          <a:p>
            <a:pPr lvl="1"/>
            <a:r>
              <a:rPr lang="en-US" dirty="0" smtClean="0"/>
              <a:t>sys.filetables :: Returns a row for each </a:t>
            </a:r>
            <a:r>
              <a:rPr lang="en-US" dirty="0" err="1" smtClean="0"/>
              <a:t>FileTable</a:t>
            </a:r>
            <a:r>
              <a:rPr lang="en-US" dirty="0" smtClean="0"/>
              <a:t>. Inherits from </a:t>
            </a:r>
            <a:r>
              <a:rPr lang="en-US" b="1" dirty="0" smtClean="0"/>
              <a:t>sys.tables</a:t>
            </a:r>
            <a:r>
              <a:rPr lang="en-US" dirty="0" smtClean="0"/>
              <a:t>.</a:t>
            </a:r>
          </a:p>
          <a:p>
            <a:pPr lvl="1"/>
            <a:r>
              <a:rPr lang="en-US" dirty="0" smtClean="0"/>
              <a:t>sys.tables :: Added one column as </a:t>
            </a:r>
            <a:r>
              <a:rPr lang="en-US" dirty="0" err="1" smtClean="0"/>
              <a:t>is_filetable</a:t>
            </a:r>
            <a:r>
              <a:rPr lang="en-US" dirty="0" smtClean="0"/>
              <a:t> , to show table is files table or not</a:t>
            </a:r>
          </a:p>
          <a:p>
            <a:pPr>
              <a:buNone/>
            </a:pPr>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17</a:t>
            </a:fld>
            <a:endParaRPr kumimoji="0" lang="en-US"/>
          </a:p>
        </p:txBody>
      </p:sp>
    </p:spTree>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Monitoring </a:t>
            </a:r>
            <a:r>
              <a:rPr lang="en-US" dirty="0" err="1" smtClean="0"/>
              <a:t>FileTable</a:t>
            </a:r>
            <a:endParaRPr lang="en-US" dirty="0"/>
          </a:p>
        </p:txBody>
      </p:sp>
      <p:sp>
        <p:nvSpPr>
          <p:cNvPr id="3" name="Content Placeholder 2"/>
          <p:cNvSpPr>
            <a:spLocks noGrp="1"/>
          </p:cNvSpPr>
          <p:nvPr>
            <p:ph idx="1"/>
          </p:nvPr>
        </p:nvSpPr>
        <p:spPr/>
        <p:txBody>
          <a:bodyPr/>
          <a:lstStyle/>
          <a:p>
            <a:r>
              <a:rPr lang="en-US" dirty="0" smtClean="0"/>
              <a:t>Dynamic Management Views </a:t>
            </a:r>
          </a:p>
          <a:p>
            <a:pPr lvl="1"/>
            <a:r>
              <a:rPr lang="en-US" dirty="0" smtClean="0"/>
              <a:t>	</a:t>
            </a:r>
            <a:r>
              <a:rPr lang="en-US" b="1" dirty="0" err="1" smtClean="0"/>
              <a:t>sys.dm_filestream_non_transacted_handles</a:t>
            </a:r>
            <a:r>
              <a:rPr lang="en-US" b="1" dirty="0" smtClean="0"/>
              <a:t> :: </a:t>
            </a:r>
          </a:p>
          <a:p>
            <a:pPr lvl="1">
              <a:buFont typeface="Wingdings" pitchFamily="2" charset="2"/>
              <a:buChar char="Ø"/>
            </a:pPr>
            <a:r>
              <a:rPr lang="en-US" b="1" dirty="0" smtClean="0"/>
              <a:t>  </a:t>
            </a:r>
            <a:r>
              <a:rPr lang="en-US" dirty="0" smtClean="0"/>
              <a:t>Displays the currently open non-transactional file handles 			associated with </a:t>
            </a:r>
            <a:r>
              <a:rPr lang="en-US" dirty="0" err="1" smtClean="0"/>
              <a:t>FileTable</a:t>
            </a:r>
            <a:r>
              <a:rPr lang="en-US" dirty="0" smtClean="0"/>
              <a:t> data. </a:t>
            </a:r>
          </a:p>
          <a:p>
            <a:pPr lvl="1">
              <a:buFont typeface="Wingdings" pitchFamily="2" charset="2"/>
              <a:buChar char="Ø"/>
            </a:pPr>
            <a:r>
              <a:rPr lang="en-US" dirty="0" smtClean="0"/>
              <a:t>	This view contains one row per open file handle</a:t>
            </a:r>
          </a:p>
          <a:p>
            <a:pPr lvl="1">
              <a:buFont typeface="Wingdings" pitchFamily="2" charset="2"/>
              <a:buChar char="Ø"/>
            </a:pPr>
            <a:r>
              <a:rPr lang="en-US" dirty="0" smtClean="0"/>
              <a:t>view does not contain historical information</a:t>
            </a:r>
          </a:p>
          <a:p>
            <a:pPr lvl="1">
              <a:buNone/>
            </a:pPr>
            <a:endParaRPr lang="en-US" dirty="0" smtClean="0"/>
          </a:p>
          <a:p>
            <a:pPr marL="548640" lvl="1" indent="-411480">
              <a:buClr>
                <a:schemeClr val="tx1">
                  <a:shade val="95000"/>
                </a:schemeClr>
              </a:buClr>
              <a:buSzPct val="65000"/>
              <a:buFont typeface="Wingdings 2"/>
              <a:buChar char=""/>
            </a:pPr>
            <a:r>
              <a:rPr lang="en-US" sz="2800" dirty="0" smtClean="0"/>
              <a:t>Counters</a:t>
            </a:r>
          </a:p>
          <a:p>
            <a:pPr marL="548640" lvl="1" indent="-411480">
              <a:buClr>
                <a:schemeClr val="tx1">
                  <a:shade val="95000"/>
                </a:schemeClr>
              </a:buClr>
              <a:buSzPct val="65000"/>
              <a:buNone/>
            </a:pPr>
            <a:r>
              <a:rPr lang="en-US" sz="2800" dirty="0" smtClean="0"/>
              <a:t>	</a:t>
            </a:r>
            <a:r>
              <a:rPr lang="en-US" sz="2800" dirty="0" err="1" smtClean="0"/>
              <a:t>SQLServer</a:t>
            </a:r>
            <a:r>
              <a:rPr lang="en-US" sz="2800" dirty="0" smtClean="0"/>
              <a:t>::</a:t>
            </a:r>
            <a:r>
              <a:rPr lang="en-US" sz="2800" dirty="0" err="1" smtClean="0"/>
              <a:t>FileTable</a:t>
            </a:r>
            <a:endParaRPr lang="en-US" sz="2800" dirty="0" smtClean="0"/>
          </a:p>
          <a:p>
            <a:pPr marL="548640" lvl="1" indent="-411480">
              <a:buClr>
                <a:schemeClr val="tx1">
                  <a:shade val="95000"/>
                </a:schemeClr>
              </a:buClr>
              <a:buSzPct val="65000"/>
              <a:buNone/>
            </a:pPr>
            <a:endParaRPr lang="en-US" dirty="0" smtClean="0"/>
          </a:p>
          <a:p>
            <a:pPr lvl="1">
              <a:buNone/>
            </a:pPr>
            <a:endParaRPr lang="en-US" dirty="0" smtClean="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18</a:t>
            </a:fld>
            <a:endParaRPr kumimoji="0" lang="en-US"/>
          </a:p>
        </p:txBody>
      </p:sp>
    </p:spTree>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smtClean="0"/>
              <a:t>Introduction</a:t>
            </a:r>
          </a:p>
          <a:p>
            <a:r>
              <a:rPr lang="en-US" dirty="0" smtClean="0"/>
              <a:t>How to set up</a:t>
            </a:r>
          </a:p>
          <a:p>
            <a:r>
              <a:rPr lang="en-US" dirty="0" smtClean="0"/>
              <a:t>Monitoring </a:t>
            </a:r>
            <a:r>
              <a:rPr lang="en-US" dirty="0" err="1" smtClean="0"/>
              <a:t>FileTable</a:t>
            </a:r>
            <a:endParaRPr lang="en-US" dirty="0" smtClean="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2774330921"/>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a:xfrm>
            <a:off x="609441" y="1248229"/>
            <a:ext cx="10969943" cy="5061131"/>
          </a:xfrm>
        </p:spPr>
        <p:txBody>
          <a:bodyPr>
            <a:normAutofit/>
          </a:bodyPr>
          <a:lstStyle/>
          <a:p>
            <a:r>
              <a:rPr lang="en-US" sz="4100" dirty="0" err="1" smtClean="0">
                <a:latin typeface="+mj-lt"/>
              </a:rPr>
              <a:t>FileStream</a:t>
            </a:r>
            <a:r>
              <a:rPr lang="en-US" sz="4100" dirty="0" smtClean="0">
                <a:latin typeface="+mj-lt"/>
              </a:rPr>
              <a:t>:</a:t>
            </a:r>
          </a:p>
          <a:p>
            <a:pPr>
              <a:buNone/>
            </a:pPr>
            <a:r>
              <a:rPr lang="en-US" dirty="0" smtClean="0"/>
              <a:t>		1.Most of data created every day is unstructured data, which is stored outside the database , e.g. text documents, images, and videos.</a:t>
            </a:r>
          </a:p>
          <a:p>
            <a:pPr>
              <a:buNone/>
            </a:pPr>
            <a:r>
              <a:rPr lang="en-US" dirty="0" smtClean="0"/>
              <a:t>		2. FILESTREAM integrates the SQL Server Database  engine with an NTFS file system by storing </a:t>
            </a:r>
            <a:r>
              <a:rPr lang="en-US" dirty="0" err="1" smtClean="0"/>
              <a:t>varbinary</a:t>
            </a:r>
            <a:r>
              <a:rPr lang="en-US" dirty="0" smtClean="0"/>
              <a:t>(max)  binary large object (BLOB) data as files on the file system. </a:t>
            </a:r>
          </a:p>
          <a:p>
            <a:pPr>
              <a:buNone/>
            </a:pPr>
            <a:endParaRPr lang="en-US" dirty="0" smtClean="0"/>
          </a:p>
          <a:p>
            <a:pPr>
              <a:buNone/>
            </a:pPr>
            <a:r>
              <a:rPr lang="en-US" dirty="0" smtClean="0"/>
              <a:t>		</a:t>
            </a:r>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3</a:t>
            </a:fld>
            <a:endParaRPr kumimoji="0" lang="en-US"/>
          </a:p>
        </p:txBody>
      </p:sp>
    </p:spTree>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a:bodyPr>
          <a:lstStyle/>
          <a:p>
            <a:r>
              <a:rPr lang="en-US" b="1" dirty="0" err="1" smtClean="0"/>
              <a:t>FileTable</a:t>
            </a:r>
            <a:r>
              <a:rPr lang="en-US" dirty="0" smtClean="0"/>
              <a:t> is the next generation of </a:t>
            </a:r>
            <a:r>
              <a:rPr lang="en-US" b="1" dirty="0" err="1" smtClean="0"/>
              <a:t>FileStream</a:t>
            </a:r>
            <a:r>
              <a:rPr lang="en-US" b="1" dirty="0" smtClean="0"/>
              <a:t> </a:t>
            </a:r>
          </a:p>
          <a:p>
            <a:pPr>
              <a:buNone/>
            </a:pPr>
            <a:endParaRPr lang="en-US" b="1" dirty="0" smtClean="0"/>
          </a:p>
          <a:p>
            <a:r>
              <a:rPr lang="en-US" dirty="0" smtClean="0"/>
              <a:t>This  feature allows to store unstructured file system data, such as files and directories, on a special table called </a:t>
            </a:r>
            <a:r>
              <a:rPr lang="en-US" dirty="0" err="1" smtClean="0"/>
              <a:t>FileTable</a:t>
            </a:r>
            <a:r>
              <a:rPr lang="en-US" dirty="0" smtClean="0"/>
              <a:t> in a relational database</a:t>
            </a:r>
          </a:p>
          <a:p>
            <a:pPr>
              <a:buNone/>
            </a:pPr>
            <a:endParaRPr lang="en-US" b="1" dirty="0" smtClean="0"/>
          </a:p>
          <a:p>
            <a:r>
              <a:rPr lang="en-US" dirty="0" smtClean="0"/>
              <a:t>Also we can access this data stored on </a:t>
            </a:r>
            <a:r>
              <a:rPr lang="en-US" dirty="0" err="1" smtClean="0"/>
              <a:t>FileTable</a:t>
            </a:r>
            <a:r>
              <a:rPr lang="en-US" dirty="0" smtClean="0"/>
              <a:t> from Windows applications as if they were stored in the file system</a:t>
            </a:r>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4</a:t>
            </a:fld>
            <a:endParaRPr kumimoji="0" lang="en-US"/>
          </a:p>
        </p:txBody>
      </p:sp>
    </p:spTree>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Prerequisites for </a:t>
            </a:r>
            <a:r>
              <a:rPr lang="en-US" dirty="0" err="1" smtClean="0"/>
              <a:t>FileTable</a:t>
            </a:r>
            <a:r>
              <a:rPr lang="en-US" dirty="0" smtClean="0"/>
              <a:t> </a:t>
            </a:r>
          </a:p>
        </p:txBody>
      </p:sp>
      <p:sp>
        <p:nvSpPr>
          <p:cNvPr id="3" name="Content Placeholder 2"/>
          <p:cNvSpPr>
            <a:spLocks noGrp="1"/>
          </p:cNvSpPr>
          <p:nvPr>
            <p:ph idx="1"/>
          </p:nvPr>
        </p:nvSpPr>
        <p:spPr>
          <a:xfrm>
            <a:off x="609441" y="1407886"/>
            <a:ext cx="10969943" cy="4901474"/>
          </a:xfrm>
        </p:spPr>
        <p:txBody>
          <a:bodyPr>
            <a:normAutofit lnSpcReduction="10000"/>
          </a:bodyPr>
          <a:lstStyle/>
          <a:p>
            <a:pPr marL="651510" indent="-514350">
              <a:buNone/>
            </a:pPr>
            <a:r>
              <a:rPr lang="en-US" sz="3500" dirty="0" smtClean="0"/>
              <a:t>1. Enabling FILESTREAM at the Instance Level </a:t>
            </a:r>
          </a:p>
          <a:p>
            <a:pPr lvl="1"/>
            <a:r>
              <a:rPr lang="en-US" dirty="0" smtClean="0"/>
              <a:t>In the SQL Server Configuration Manager, locate the instance of SQL Server on which you want to enable FILESTREAM.</a:t>
            </a:r>
          </a:p>
          <a:p>
            <a:pPr lvl="1"/>
            <a:r>
              <a:rPr lang="en-US" dirty="0" smtClean="0"/>
              <a:t>Right-click -&gt;Properties., click the FILESTREAM tab.</a:t>
            </a:r>
          </a:p>
          <a:p>
            <a:pPr lvl="1"/>
            <a:r>
              <a:rPr lang="en-US" dirty="0" smtClean="0"/>
              <a:t>Select the Enable FILESTREAM for Transact-SQL access check box.</a:t>
            </a:r>
          </a:p>
          <a:p>
            <a:pPr lvl="1"/>
            <a:r>
              <a:rPr lang="en-US" dirty="0" smtClean="0"/>
              <a:t>If you want to read and write FILESTREAM data from Windows, click Enable FILESTREAM for file I/O streaming access. Enter the name of the Windows share in the Windows Share Name box.</a:t>
            </a:r>
          </a:p>
          <a:p>
            <a:pPr lvl="1"/>
            <a:r>
              <a:rPr lang="en-US" dirty="0" smtClean="0"/>
              <a:t>If remote clients must access the FILESTREAM data that is stored on this share, select Allow remote clients to have streaming access to FILESTREAM data.</a:t>
            </a:r>
          </a:p>
          <a:p>
            <a:pPr lvl="1"/>
            <a:r>
              <a:rPr lang="en-US" dirty="0" smtClean="0"/>
              <a:t>Click Apply	</a:t>
            </a:r>
          </a:p>
          <a:p>
            <a:pPr>
              <a:buNone/>
            </a:pPr>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5</a:t>
            </a:fld>
            <a:endParaRPr kumimoji="0" lang="en-US"/>
          </a:p>
        </p:txBody>
      </p:sp>
    </p:spTree>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6</a:t>
            </a:fld>
            <a:endParaRPr kumimoji="0" lang="en-US"/>
          </a:p>
        </p:txBody>
      </p:sp>
      <p:pic>
        <p:nvPicPr>
          <p:cNvPr id="1026" name="Picture 2"/>
          <p:cNvPicPr>
            <a:picLocks noGrp="1" noChangeAspect="1" noChangeArrowheads="1"/>
          </p:cNvPicPr>
          <p:nvPr>
            <p:ph idx="1"/>
          </p:nvPr>
        </p:nvPicPr>
        <p:blipFill>
          <a:blip r:embed="rId2"/>
          <a:srcRect/>
          <a:stretch>
            <a:fillRect/>
          </a:stretch>
        </p:blipFill>
        <p:spPr bwMode="auto">
          <a:xfrm>
            <a:off x="2293257" y="174170"/>
            <a:ext cx="7271658" cy="6458859"/>
          </a:xfrm>
          <a:prstGeom prst="rect">
            <a:avLst/>
          </a:prstGeom>
          <a:noFill/>
          <a:ln w="9525">
            <a:noFill/>
            <a:miter lim="800000"/>
            <a:headEnd/>
            <a:tailEnd/>
          </a:ln>
          <a:effectLst/>
        </p:spPr>
      </p:pic>
    </p:spTree>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dirty="0"/>
          </a:p>
        </p:txBody>
      </p:sp>
      <p:sp>
        <p:nvSpPr>
          <p:cNvPr id="3" name="Content Placeholder 2"/>
          <p:cNvSpPr>
            <a:spLocks noGrp="1"/>
          </p:cNvSpPr>
          <p:nvPr>
            <p:ph idx="1"/>
          </p:nvPr>
        </p:nvSpPr>
        <p:spPr/>
        <p:txBody>
          <a:bodyPr>
            <a:normAutofit/>
          </a:bodyPr>
          <a:lstStyle/>
          <a:p>
            <a:pPr lvl="1"/>
            <a:r>
              <a:rPr lang="en-US" dirty="0" smtClean="0"/>
              <a:t>Execute following query in management studio,</a:t>
            </a:r>
          </a:p>
          <a:p>
            <a:pPr lvl="1">
              <a:buNone/>
            </a:pPr>
            <a:r>
              <a:rPr lang="en-US" dirty="0" smtClean="0"/>
              <a:t> EXEC </a:t>
            </a:r>
            <a:r>
              <a:rPr lang="en-US" dirty="0" err="1" smtClean="0"/>
              <a:t>sp_configure</a:t>
            </a:r>
            <a:r>
              <a:rPr lang="en-US" dirty="0" smtClean="0"/>
              <a:t> </a:t>
            </a:r>
            <a:r>
              <a:rPr lang="en-US" dirty="0" err="1" smtClean="0"/>
              <a:t>filestream_access_level</a:t>
            </a:r>
            <a:r>
              <a:rPr lang="en-US" dirty="0" smtClean="0"/>
              <a:t>, 2 RECONFIGURE</a:t>
            </a:r>
          </a:p>
          <a:p>
            <a:pPr lvl="1"/>
            <a:r>
              <a:rPr lang="en-US" dirty="0" smtClean="0"/>
              <a:t>Filestream access levels</a:t>
            </a:r>
            <a:endParaRPr lang="en-US" dirty="0"/>
          </a:p>
          <a:p>
            <a:pPr lvl="1">
              <a:buNone/>
            </a:pPr>
            <a:r>
              <a:rPr lang="en-US" dirty="0" smtClean="0"/>
              <a:t>	0 :: Disables FILESTREAM support for this instance.</a:t>
            </a:r>
          </a:p>
          <a:p>
            <a:pPr lvl="1">
              <a:buNone/>
            </a:pPr>
            <a:r>
              <a:rPr lang="en-US" dirty="0" smtClean="0"/>
              <a:t>	1 :: Enables FILESTREAM for Transact-SQL access. ( if we set filestream access level to 1 we will not able to access or open the files directly , have to access it by running query only)</a:t>
            </a:r>
          </a:p>
          <a:p>
            <a:pPr lvl="1">
              <a:buNone/>
            </a:pPr>
            <a:r>
              <a:rPr lang="en-US" dirty="0" smtClean="0"/>
              <a:t>	2 :: Enables FILESTREAM for Transact-SQL and Win32 streaming access.</a:t>
            </a:r>
          </a:p>
          <a:p>
            <a:pPr lvl="1">
              <a:buNone/>
            </a:pPr>
            <a:endParaRPr lang="en-US" dirty="0" smtClean="0"/>
          </a:p>
          <a:p>
            <a:endParaRPr lang="en-US" dirty="0" smtClean="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7</a:t>
            </a:fld>
            <a:endParaRPr kumimoji="0" lang="en-US"/>
          </a:p>
        </p:txBody>
      </p:sp>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441" y="725714"/>
            <a:ext cx="10969943" cy="5583646"/>
          </a:xfrm>
        </p:spPr>
        <p:txBody>
          <a:bodyPr>
            <a:normAutofit fontScale="92500" lnSpcReduction="10000"/>
          </a:bodyPr>
          <a:lstStyle/>
          <a:p>
            <a:pPr>
              <a:buNone/>
            </a:pPr>
            <a:r>
              <a:rPr lang="en-US" sz="3800" dirty="0" smtClean="0"/>
              <a:t>2. </a:t>
            </a:r>
            <a:r>
              <a:rPr lang="en-US" sz="3800" b="1" dirty="0" smtClean="0"/>
              <a:t>Create a FILESTREAM-Enabled Database</a:t>
            </a:r>
          </a:p>
          <a:p>
            <a:pPr>
              <a:buNone/>
            </a:pPr>
            <a:endParaRPr lang="en-US" b="1" dirty="0" smtClean="0"/>
          </a:p>
          <a:p>
            <a:pPr>
              <a:buNone/>
            </a:pPr>
            <a:r>
              <a:rPr lang="en-US" dirty="0" smtClean="0"/>
              <a:t>	</a:t>
            </a:r>
            <a:r>
              <a:rPr lang="en-US" sz="2700" dirty="0" smtClean="0"/>
              <a:t>CREATE DATABASE Archive ON PRIMARY ( NAME = Arch1, 		FILENAME = </a:t>
            </a:r>
            <a:r>
              <a:rPr lang="en-US" sz="2700" dirty="0" smtClean="0">
                <a:solidFill>
                  <a:srgbClr val="FF0000"/>
                </a:solidFill>
              </a:rPr>
              <a:t>'c:\data</a:t>
            </a:r>
            <a:r>
              <a:rPr lang="en-US" sz="2700" dirty="0" smtClean="0"/>
              <a:t>\archdat1.mdf'), </a:t>
            </a:r>
          </a:p>
          <a:p>
            <a:pPr>
              <a:buNone/>
            </a:pPr>
            <a:r>
              <a:rPr lang="en-US" sz="2700" dirty="0" smtClean="0"/>
              <a:t>	FILEGROUP FileStreamGroup1 CONTAINS FILESTREAM( 		NAME = Arch3, FILENAME = </a:t>
            </a:r>
            <a:r>
              <a:rPr lang="en-US" sz="2700" dirty="0" smtClean="0">
                <a:solidFill>
                  <a:srgbClr val="FF0000"/>
                </a:solidFill>
              </a:rPr>
              <a:t>'c:\data</a:t>
            </a:r>
            <a:r>
              <a:rPr lang="en-US" sz="2700" dirty="0" smtClean="0"/>
              <a:t>\filestream1') </a:t>
            </a:r>
          </a:p>
          <a:p>
            <a:pPr>
              <a:buNone/>
            </a:pPr>
            <a:r>
              <a:rPr lang="en-US" sz="2700" dirty="0" smtClean="0"/>
              <a:t>	LOG ON ( NAME = Archlog1, FILENAME = 					</a:t>
            </a:r>
            <a:r>
              <a:rPr lang="en-US" sz="2700" dirty="0" smtClean="0">
                <a:solidFill>
                  <a:srgbClr val="FF0000"/>
                </a:solidFill>
              </a:rPr>
              <a:t>'c:\data</a:t>
            </a:r>
            <a:r>
              <a:rPr lang="en-US" sz="2700" dirty="0" smtClean="0"/>
              <a:t>\archlog1.ldf') GO </a:t>
            </a:r>
          </a:p>
          <a:p>
            <a:pPr>
              <a:buNone/>
            </a:pPr>
            <a:endParaRPr lang="en-US" sz="2700" dirty="0" smtClean="0"/>
          </a:p>
          <a:p>
            <a:pPr>
              <a:buNone/>
            </a:pPr>
            <a:r>
              <a:rPr lang="en-US" sz="2700" dirty="0" smtClean="0"/>
              <a:t>(</a:t>
            </a:r>
            <a:r>
              <a:rPr lang="en-US" sz="2700" dirty="0" smtClean="0">
                <a:solidFill>
                  <a:srgbClr val="FF0000"/>
                </a:solidFill>
              </a:rPr>
              <a:t>c:\data </a:t>
            </a:r>
            <a:r>
              <a:rPr lang="en-US" sz="2700" dirty="0" smtClean="0"/>
              <a:t>must exist before running this query )</a:t>
            </a:r>
          </a:p>
          <a:p>
            <a:pPr>
              <a:buNone/>
            </a:pPr>
            <a:r>
              <a:rPr lang="en-US" dirty="0" smtClean="0"/>
              <a:t>    </a:t>
            </a:r>
          </a:p>
          <a:p>
            <a:pPr>
              <a:buNone/>
            </a:pPr>
            <a:r>
              <a:rPr lang="en-US" dirty="0" smtClean="0"/>
              <a:t>   Note: Primary </a:t>
            </a:r>
            <a:r>
              <a:rPr lang="en-US" dirty="0" err="1" smtClean="0"/>
              <a:t>filegroups</a:t>
            </a:r>
            <a:r>
              <a:rPr lang="en-US" dirty="0" smtClean="0"/>
              <a:t>  cannot contain FILESTREAM data, so one more </a:t>
            </a:r>
            <a:r>
              <a:rPr lang="en-US" dirty="0" err="1" smtClean="0"/>
              <a:t>filegroup</a:t>
            </a:r>
            <a:r>
              <a:rPr lang="en-US" dirty="0" smtClean="0"/>
              <a:t> of type FILESTREAM is created in this database.</a:t>
            </a:r>
          </a:p>
          <a:p>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8</a:t>
            </a:fld>
            <a:endParaRPr kumimoji="0" lang="en-US"/>
          </a:p>
        </p:txBody>
      </p:sp>
      <p:sp>
        <p:nvSpPr>
          <p:cNvPr id="6" name="Flowchart: Process 5"/>
          <p:cNvSpPr/>
          <p:nvPr/>
        </p:nvSpPr>
        <p:spPr>
          <a:xfrm>
            <a:off x="566058" y="1553029"/>
            <a:ext cx="10668000" cy="3599542"/>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9943" y="362857"/>
            <a:ext cx="11117943" cy="5946503"/>
          </a:xfrm>
        </p:spPr>
        <p:txBody>
          <a:bodyPr>
            <a:normAutofit lnSpcReduction="10000"/>
          </a:bodyPr>
          <a:lstStyle/>
          <a:p>
            <a:pPr>
              <a:buNone/>
            </a:pPr>
            <a:r>
              <a:rPr lang="en-US" sz="3500" dirty="0" smtClean="0"/>
              <a:t>3. Specifying a Directory for </a:t>
            </a:r>
            <a:r>
              <a:rPr lang="en-US" sz="3500" dirty="0" err="1" smtClean="0"/>
              <a:t>FileTables</a:t>
            </a:r>
            <a:r>
              <a:rPr lang="en-US" sz="3500" dirty="0" smtClean="0"/>
              <a:t> at the Database Level</a:t>
            </a:r>
          </a:p>
          <a:p>
            <a:pPr>
              <a:buNone/>
            </a:pPr>
            <a:r>
              <a:rPr lang="en-US" dirty="0" smtClean="0"/>
              <a:t>    </a:t>
            </a:r>
          </a:p>
          <a:p>
            <a:pPr>
              <a:buNone/>
            </a:pPr>
            <a:r>
              <a:rPr lang="en-US" dirty="0" smtClean="0"/>
              <a:t>	</a:t>
            </a:r>
            <a:r>
              <a:rPr lang="en-US" sz="2500" dirty="0" smtClean="0"/>
              <a:t>ALTER DATABASE Archive    </a:t>
            </a:r>
          </a:p>
          <a:p>
            <a:pPr>
              <a:buNone/>
            </a:pPr>
            <a:r>
              <a:rPr lang="en-US" sz="2500" dirty="0" smtClean="0"/>
              <a:t>      SET FILESTREAM ( DIRECTORY_NAME = </a:t>
            </a:r>
            <a:r>
              <a:rPr lang="en-US" sz="2500" dirty="0" err="1" smtClean="0"/>
              <a:t>N'</a:t>
            </a:r>
            <a:r>
              <a:rPr lang="en-US" sz="2500" dirty="0" err="1" smtClean="0">
                <a:solidFill>
                  <a:srgbClr val="FF0000"/>
                </a:solidFill>
              </a:rPr>
              <a:t>directory_name</a:t>
            </a:r>
            <a:r>
              <a:rPr lang="en-US" sz="2500" dirty="0" smtClean="0"/>
              <a:t>')</a:t>
            </a:r>
          </a:p>
          <a:p>
            <a:pPr>
              <a:buNone/>
            </a:pPr>
            <a:r>
              <a:rPr lang="en-US" dirty="0" smtClean="0"/>
              <a:t>   </a:t>
            </a:r>
          </a:p>
          <a:p>
            <a:pPr>
              <a:buFont typeface="Arial" pitchFamily="34" charset="0"/>
              <a:buChar char="•"/>
            </a:pPr>
            <a:r>
              <a:rPr lang="en-US" dirty="0" smtClean="0"/>
              <a:t>In the </a:t>
            </a:r>
            <a:r>
              <a:rPr lang="en-US" dirty="0" err="1" smtClean="0"/>
              <a:t>FileTable</a:t>
            </a:r>
            <a:r>
              <a:rPr lang="en-US" dirty="0" smtClean="0"/>
              <a:t> folder hierarchy, this database-level directory  (</a:t>
            </a:r>
            <a:r>
              <a:rPr lang="en-US" dirty="0" err="1" smtClean="0">
                <a:solidFill>
                  <a:srgbClr val="FF0000"/>
                </a:solidFill>
              </a:rPr>
              <a:t>directory_name</a:t>
            </a:r>
            <a:r>
              <a:rPr lang="en-US" dirty="0" smtClean="0"/>
              <a:t>)becomes the child of the share name specified for FILESTREAM at the instance level, and the parent of the </a:t>
            </a:r>
            <a:r>
              <a:rPr lang="en-US" dirty="0" err="1" smtClean="0"/>
              <a:t>FileTables</a:t>
            </a:r>
            <a:r>
              <a:rPr lang="en-US" dirty="0" smtClean="0"/>
              <a:t> created in the database.</a:t>
            </a:r>
          </a:p>
          <a:p>
            <a:pPr>
              <a:buFont typeface="Arial" pitchFamily="34" charset="0"/>
              <a:buChar char="•"/>
            </a:pPr>
            <a:r>
              <a:rPr lang="en-US" dirty="0" smtClean="0"/>
              <a:t>We have given share name at instance level as NAMEDINSTRC0 ( refer slide 6 ). So now hierarchy becomes \\machine name\NAMEDINSTRC0\</a:t>
            </a:r>
            <a:r>
              <a:rPr lang="en-US" dirty="0" err="1" smtClean="0">
                <a:solidFill>
                  <a:srgbClr val="FF0000"/>
                </a:solidFill>
              </a:rPr>
              <a:t>directory_name</a:t>
            </a:r>
            <a:endParaRPr lang="en-US" dirty="0" smtClean="0">
              <a:solidFill>
                <a:srgbClr val="FF0000"/>
              </a:solidFill>
            </a:endParaRPr>
          </a:p>
          <a:p>
            <a:endParaRPr lang="en-US" dirty="0" smtClean="0"/>
          </a:p>
          <a:p>
            <a:endParaRPr lang="en-US" dirty="0"/>
          </a:p>
        </p:txBody>
      </p:sp>
      <p:sp>
        <p:nvSpPr>
          <p:cNvPr id="4" name="Slide Number Placeholder 3"/>
          <p:cNvSpPr>
            <a:spLocks noGrp="1"/>
          </p:cNvSpPr>
          <p:nvPr>
            <p:ph type="sldNum" sz="quarter" idx="12"/>
          </p:nvPr>
        </p:nvSpPr>
        <p:spPr/>
        <p:txBody>
          <a:bodyPr/>
          <a:lstStyle/>
          <a:p>
            <a:fld id="{69E29E33-B620-47F9-BB04-8846C2A5AFCC}" type="slidenum">
              <a:rPr kumimoji="0" lang="en-US" smtClean="0"/>
              <a:pPr/>
              <a:t>9</a:t>
            </a:fld>
            <a:endParaRPr kumimoji="0" lang="en-US"/>
          </a:p>
        </p:txBody>
      </p:sp>
      <p:sp>
        <p:nvSpPr>
          <p:cNvPr id="5" name="Flowchart: Process 4"/>
          <p:cNvSpPr/>
          <p:nvPr/>
        </p:nvSpPr>
        <p:spPr>
          <a:xfrm>
            <a:off x="754743" y="1596568"/>
            <a:ext cx="10595427" cy="1262743"/>
          </a:xfrm>
          <a:prstGeom prst="flowChartProcess">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par>
    </p:tnLst>
  </p:timing>
</p:sld>
</file>

<file path=ppt/theme/_rels/theme3.xml.rels><?xml version="1.0" encoding="UTF-8" standalone="yes"?>
<Relationships xmlns="http://schemas.openxmlformats.org/package/2006/relationships"><Relationship Id="rId1" Type="http://schemas.openxmlformats.org/officeDocument/2006/relationships/image" Target="../media/image9.jpeg"/></Relationships>
</file>

<file path=ppt/theme/theme1.xml><?xml version="1.0" encoding="utf-8"?>
<a:theme xmlns:a="http://schemas.openxmlformats.org/drawingml/2006/main" name="TechEd_Europe_Session_Template_16x9FINALV2">
  <a:themeElements>
    <a:clrScheme name="TechEd Europe Keynote Template 16x9">
      <a:dk1>
        <a:srgbClr val="000000"/>
      </a:dk1>
      <a:lt1>
        <a:srgbClr val="FFFFFF"/>
      </a:lt1>
      <a:dk2>
        <a:srgbClr val="0070C0"/>
      </a:dk2>
      <a:lt2>
        <a:srgbClr val="92D050"/>
      </a:lt2>
      <a:accent1>
        <a:srgbClr val="FFC000"/>
      </a:accent1>
      <a:accent2>
        <a:srgbClr val="2DA33B"/>
      </a:accent2>
      <a:accent3>
        <a:srgbClr val="DF8045"/>
      </a:accent3>
      <a:accent4>
        <a:srgbClr val="2D86E7"/>
      </a:accent4>
      <a:accent5>
        <a:srgbClr val="755DCB"/>
      </a:accent5>
      <a:accent6>
        <a:srgbClr val="777777"/>
      </a:accent6>
      <a:hlink>
        <a:srgbClr val="F0ED7B"/>
      </a:hlink>
      <a:folHlink>
        <a:srgbClr val="F3EB4F"/>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latin typeface="Segoe Light" pitchFamily="34" charset="0"/>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0">
                  <a:schemeClr val="tx1"/>
                </a:gs>
                <a:gs pos="86000">
                  <a:schemeClr val="tx1"/>
                </a:gs>
              </a:gsLst>
              <a:lin ang="5400000" scaled="0"/>
            </a:gradFill>
            <a:latin typeface="Segoe Light" pitchFamily="34" charset="0"/>
          </a:defRPr>
        </a:defPPr>
      </a:lstStyle>
    </a:txDef>
  </a:objectDefaults>
  <a:extraClrSchemeLst/>
</a:theme>
</file>

<file path=ppt/theme/theme2.xml><?xml version="1.0" encoding="utf-8"?>
<a:theme xmlns:a="http://schemas.openxmlformats.org/drawingml/2006/main" name="White with Consolas font for code slides">
  <a:themeElements>
    <a:clrScheme name="Blue Template-Tempalte">
      <a:dk1>
        <a:srgbClr val="000000"/>
      </a:dk1>
      <a:lt1>
        <a:srgbClr val="FFFFFF"/>
      </a:lt1>
      <a:dk2>
        <a:srgbClr val="0070C0"/>
      </a:dk2>
      <a:lt2>
        <a:srgbClr val="BDE3FF"/>
      </a:lt2>
      <a:accent1>
        <a:srgbClr val="FFC000"/>
      </a:accent1>
      <a:accent2>
        <a:srgbClr val="2DA33B"/>
      </a:accent2>
      <a:accent3>
        <a:srgbClr val="DF8045"/>
      </a:accent3>
      <a:accent4>
        <a:srgbClr val="2D86E7"/>
      </a:accent4>
      <a:accent5>
        <a:srgbClr val="755DCB"/>
      </a:accent5>
      <a:accent6>
        <a:srgbClr val="777777"/>
      </a:accent6>
      <a:hlink>
        <a:srgbClr val="F0ED7B"/>
      </a:hlink>
      <a:folHlink>
        <a:srgbClr val="F3EB4F"/>
      </a:folHlink>
    </a:clrScheme>
    <a:fontScheme name="Segoe UI - 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sz="2200" dirty="0" err="1" smtClean="0">
            <a:gradFill>
              <a:gsLst>
                <a:gs pos="417">
                  <a:srgbClr val="000000"/>
                </a:gs>
                <a:gs pos="100000">
                  <a:srgbClr val="000000"/>
                </a:gs>
              </a:gsLst>
              <a:lin ang="5400000" scaled="0"/>
            </a:gradFill>
            <a:latin typeface="Segoe Light" pitchFamily="34" charset="0"/>
          </a:defRPr>
        </a:defPPr>
      </a:lstStyle>
    </a:txDef>
  </a:objectDefaults>
  <a:extraClrSchemeLst/>
</a:theme>
</file>

<file path=ppt/theme/theme3.xml><?xml version="1.0" encoding="utf-8"?>
<a:theme xmlns:a="http://schemas.openxmlformats.org/drawingml/2006/main" name="Apex">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TechEd_Europe_Session_Template_16x9FINALV2</Template>
  <TotalTime>2608</TotalTime>
  <Words>546</Words>
  <Application>Microsoft Office PowerPoint</Application>
  <PresentationFormat>Custom</PresentationFormat>
  <Paragraphs>119</Paragraphs>
  <Slides>18</Slides>
  <Notes>1</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18</vt:i4>
      </vt:variant>
    </vt:vector>
  </HeadingPairs>
  <TitlesOfParts>
    <vt:vector size="30" baseType="lpstr">
      <vt:lpstr>Arial</vt:lpstr>
      <vt:lpstr>Book Antiqua</vt:lpstr>
      <vt:lpstr>WingDings</vt:lpstr>
      <vt:lpstr>Wingdings 2</vt:lpstr>
      <vt:lpstr>Lucida Sans</vt:lpstr>
      <vt:lpstr>Segoe UI</vt:lpstr>
      <vt:lpstr>Segoe Light</vt:lpstr>
      <vt:lpstr>Wingdings 3</vt:lpstr>
      <vt:lpstr>Consolas</vt:lpstr>
      <vt:lpstr>TechEd_Europe_Session_Template_16x9FINALV2</vt:lpstr>
      <vt:lpstr>White with Consolas font for code slides</vt:lpstr>
      <vt:lpstr>Apex</vt:lpstr>
      <vt:lpstr> FileTable</vt:lpstr>
      <vt:lpstr>Agenda</vt:lpstr>
      <vt:lpstr>Introduction</vt:lpstr>
      <vt:lpstr>Introduction</vt:lpstr>
      <vt:lpstr>Prerequisites for FileTable </vt:lpstr>
      <vt:lpstr>PowerPoint Presentation</vt:lpstr>
      <vt:lpstr>PowerPoint Presentation</vt:lpstr>
      <vt:lpstr>PowerPoint Presentation</vt:lpstr>
      <vt:lpstr>PowerPoint Presentation</vt:lpstr>
      <vt:lpstr>PowerPoint Presentation</vt:lpstr>
      <vt:lpstr>PowerPoint Presentation</vt:lpstr>
      <vt:lpstr>Load Files into a FileTable</vt:lpstr>
      <vt:lpstr>PowerPoint Presentation</vt:lpstr>
      <vt:lpstr>PowerPoint Presentation</vt:lpstr>
      <vt:lpstr>Access FileTables with Transact-SQL </vt:lpstr>
      <vt:lpstr>Access FileTables with File I\O APIs</vt:lpstr>
      <vt:lpstr>Monitoring FileTable</vt:lpstr>
      <vt:lpstr>Monitoring FileTable</vt:lpstr>
    </vt:vector>
  </TitlesOfParts>
  <Manager>&lt;Content Manager Name Here&gt;</Manager>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&lt;Event Name Here&gt;</dc:subject>
  <dc:creator>Justin Erickson</dc:creator>
  <cp:keywords>TechEd Europe 2010</cp:keywords>
  <dc:description>Template: Andrew Larson; Silver Fox Productions, Inc
Formatting:
Event Date: November 8-12, 2010
Event Location: Berlin, Germany
Audience Type: External</dc:description>
  <cp:lastModifiedBy>Chilaka Raghavendra</cp:lastModifiedBy>
  <cp:revision>203</cp:revision>
  <cp:lastPrinted>2010-05-11T05:02:34Z</cp:lastPrinted>
  <dcterms:created xsi:type="dcterms:W3CDTF">2010-11-09T13:31:18Z</dcterms:created>
  <dcterms:modified xsi:type="dcterms:W3CDTF">2012-05-21T12:16:40Z</dcterms:modified>
  <cp:category>TechEd Europe 2010</cp:category>
</cp:coreProperties>
</file>

<file path=docProps/thumbnail.jpeg>
</file>